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diagrams/colors2.xml" ContentType="application/vnd.openxmlformats-officedocument.drawingml.diagramColors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72" r:id="rId15"/>
    <p:sldId id="273" r:id="rId16"/>
    <p:sldId id="276" r:id="rId17"/>
    <p:sldId id="277" r:id="rId18"/>
    <p:sldId id="279" r:id="rId19"/>
    <p:sldId id="280" r:id="rId20"/>
    <p:sldId id="281" r:id="rId21"/>
    <p:sldId id="282" r:id="rId22"/>
    <p:sldId id="285" r:id="rId23"/>
    <p:sldId id="286" r:id="rId24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FF99CC"/>
    <a:srgbClr val="004DE6"/>
    <a:srgbClr val="FF3399"/>
    <a:srgbClr val="FF7C80"/>
    <a:srgbClr val="D9C1F1"/>
    <a:srgbClr val="BEF1F4"/>
    <a:srgbClr val="A827AB"/>
    <a:srgbClr val="A4AEF6"/>
    <a:srgbClr val="B07BD7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614610673665653E-3"/>
          <c:y val="0.10583333333333333"/>
          <c:w val="0.5311353893263342"/>
          <c:h val="0.80166666666666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4.1806430446194427E-2"/>
                  <c:y val="-3.4737532808399034E-3"/>
                </c:manualLayout>
              </c:layout>
              <c:showVal val="1"/>
            </c:dLbl>
            <c:dLbl>
              <c:idx val="1"/>
              <c:layout>
                <c:manualLayout>
                  <c:x val="-1.0003608923884515E-2"/>
                  <c:y val="-2.9064829396325438E-2"/>
                </c:manualLayout>
              </c:layout>
              <c:showVal val="1"/>
            </c:dLbl>
            <c:dLbl>
              <c:idx val="2"/>
              <c:layout>
                <c:manualLayout>
                  <c:x val="4.3777777777777784E-2"/>
                  <c:y val="-1.70438320209974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0.63400000000000045</c:v>
                </c:pt>
                <c:pt idx="1">
                  <c:v>0.3520000000000002</c:v>
                </c:pt>
                <c:pt idx="2">
                  <c:v>1.4000000000000005E-2</c:v>
                </c:pt>
              </c:numCache>
            </c:numRef>
          </c:val>
        </c:ser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96"/>
          <c:y val="2.9783809918497051E-2"/>
          <c:w val="0.77195346675415621"/>
          <c:h val="0.1735417001446249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3809523809523994"/>
          <c:y val="0.17864077669902911"/>
          <c:w val="0.68121693121692595"/>
          <c:h val="0.6660194174757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9682539682538752E-3"/>
                  <c:y val="-0.15156978397644577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131171103612078"/>
                  <c:y val="-0.11039120751685669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69455901345669"/>
                  <c:y val="-7.7896794720682949E-3"/>
                </c:manualLayout>
              </c:layout>
              <c:showCatName val="1"/>
            </c:dLbl>
            <c:dLbl>
              <c:idx val="3"/>
              <c:layout>
                <c:manualLayout>
                  <c:x val="-0.12460307044952727"/>
                  <c:y val="6.0981945322174776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238626421697289"/>
                  <c:y val="-1.1683292486925708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785339332583385"/>
                  <c:y val="0.14552587722651167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285172686747512E-2"/>
                  <c:y val="-3.2810906859763601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1968087322438E-2"/>
                  <c:y val="-7.89769227167703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79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7E-2"/>
                  <c:y val="-2.5271666284432892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- 5447,8 тыс. рублей</c:v>
                </c:pt>
                <c:pt idx="1">
                  <c:v>Национальная оборона - 192,7 тыс. рублей</c:v>
                </c:pt>
                <c:pt idx="2">
                  <c:v>Национальная безопасность и правоохранительная деятельность - 33 тыс. рублей</c:v>
                </c:pt>
                <c:pt idx="3">
                  <c:v>Национальная экономика - 113,5 тыс. рублей</c:v>
                </c:pt>
                <c:pt idx="4">
                  <c:v>Жилищно-коммунальное хозяйство - 2915,9 тыс. рублей</c:v>
                </c:pt>
                <c:pt idx="5">
                  <c:v>Образование - 23 тыс. рублей</c:v>
                </c:pt>
                <c:pt idx="6">
                  <c:v>Культура и кинематография - 5787 тыс. рублей</c:v>
                </c:pt>
                <c:pt idx="7">
                  <c:v>Социальная политика - 260,1 тыс. 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5447.8</c:v>
                </c:pt>
                <c:pt idx="1">
                  <c:v>192.7</c:v>
                </c:pt>
                <c:pt idx="2">
                  <c:v>33</c:v>
                </c:pt>
                <c:pt idx="3">
                  <c:v>113.5</c:v>
                </c:pt>
                <c:pt idx="4">
                  <c:v>2915.9</c:v>
                </c:pt>
                <c:pt idx="5">
                  <c:v>23</c:v>
                </c:pt>
                <c:pt idx="6">
                  <c:v>5787</c:v>
                </c:pt>
                <c:pt idx="7">
                  <c:v>260.10000000000002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39821111694225"/>
          <c:y val="3.4932349323493282E-2"/>
          <c:w val="0.86944997134299673"/>
          <c:h val="0.871849376761486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848836029317925E-2"/>
                  <c:y val="-2.1223813812941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3E-2"/>
                  <c:y val="-4.09042043176339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665E-3"/>
                  <c:y val="-3.66012919971720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504956927439439E-3"/>
                  <c:y val="-1.722017220172211E-2"/>
                </c:manualLayout>
              </c:layout>
              <c:showVal val="1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4889.5</c:v>
                </c:pt>
                <c:pt idx="1">
                  <c:v>5878.1</c:v>
                </c:pt>
                <c:pt idx="2">
                  <c:v>5288.3</c:v>
                </c:pt>
                <c:pt idx="3">
                  <c:v>5387.5</c:v>
                </c:pt>
                <c:pt idx="4">
                  <c:v>4530.9000000000005</c:v>
                </c:pt>
                <c:pt idx="5" formatCode="0.0">
                  <c:v>5787</c:v>
                </c:pt>
              </c:numCache>
            </c:numRef>
          </c:val>
        </c:ser>
        <c:shape val="box"/>
        <c:axId val="117818112"/>
        <c:axId val="117819648"/>
        <c:axId val="0"/>
      </c:bar3DChart>
      <c:catAx>
        <c:axId val="11781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9648"/>
        <c:crosses val="autoZero"/>
        <c:auto val="1"/>
        <c:lblAlgn val="ctr"/>
        <c:lblOffset val="100"/>
      </c:catAx>
      <c:valAx>
        <c:axId val="117819648"/>
        <c:scaling>
          <c:orientation val="minMax"/>
          <c:max val="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1811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5547744031996"/>
          <c:y val="9.2378452693413327E-2"/>
          <c:w val="0.42119313210848641"/>
          <c:h val="0.792834131027739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7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Финансовое обеспечение выполнения муниципальных услуг домам культуры - 5692,3 тыс. рублей</c:v>
                </c:pt>
                <c:pt idx="1">
                  <c:v>Другие вопросы в области культуры и кинематографии - 94,7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5692.3</c:v>
                </c:pt>
                <c:pt idx="1">
                  <c:v>94.7</c:v>
                </c:pt>
              </c:numCache>
            </c:numRef>
          </c:val>
        </c:ser>
        <c:firstSliceAng val="0"/>
        <c:holeSize val="38"/>
      </c:doughnutChart>
    </c:plotArea>
    <c:legend>
      <c:legendPos val="r"/>
      <c:layout>
        <c:manualLayout>
          <c:xMode val="edge"/>
          <c:yMode val="edge"/>
          <c:x val="0.57374109486314806"/>
          <c:y val="3.5023269150179802E-2"/>
          <c:w val="0.41435414323209852"/>
          <c:h val="0.9299531676187536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43044619422581E-2"/>
          <c:y val="3.0840332458442768E-2"/>
          <c:w val="0.92252362204724359"/>
          <c:h val="0.860796150481191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144917953958052E-3"/>
                  <c:y val="-5.5671537926235526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693E-2"/>
                </c:manualLayout>
              </c:layout>
              <c:showVal val="1"/>
            </c:dLbl>
            <c:dLbl>
              <c:idx val="3"/>
              <c:layout>
                <c:manualLayout>
                  <c:x val="-5.4841207349081503E-3"/>
                  <c:y val="-3.6186570428696455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3.1170603674540815E-3"/>
                  <c:y val="-3.34203849518809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127.6</c:v>
                </c:pt>
                <c:pt idx="1">
                  <c:v>89.5</c:v>
                </c:pt>
                <c:pt idx="2">
                  <c:v>147.19999999999999</c:v>
                </c:pt>
                <c:pt idx="3">
                  <c:v>116.9</c:v>
                </c:pt>
                <c:pt idx="4">
                  <c:v>270.39999999999992</c:v>
                </c:pt>
                <c:pt idx="5">
                  <c:v>260.10000000000002</c:v>
                </c:pt>
              </c:numCache>
            </c:numRef>
          </c:val>
        </c:ser>
        <c:overlap val="100"/>
        <c:axId val="120522240"/>
        <c:axId val="120523776"/>
      </c:barChart>
      <c:catAx>
        <c:axId val="120522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523776"/>
        <c:crosses val="autoZero"/>
        <c:auto val="1"/>
        <c:lblAlgn val="ctr"/>
        <c:lblOffset val="100"/>
      </c:catAx>
      <c:valAx>
        <c:axId val="120523776"/>
        <c:scaling>
          <c:orientation val="minMax"/>
          <c:max val="150"/>
          <c:min val="0"/>
        </c:scaling>
        <c:axPos val="l"/>
        <c:majorGridlines/>
        <c:numFmt formatCode="General" sourceLinked="1"/>
        <c:tickLblPos val="nextTo"/>
        <c:crossAx val="1205222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7"/>
          <c:dLbls>
            <c:dLbl>
              <c:idx val="0"/>
              <c:layout>
                <c:manualLayout>
                  <c:x val="2.7472527472527698E-2"/>
                  <c:y val="-0.16456759026028547"/>
                </c:manualLayout>
              </c:layout>
              <c:showPercent val="1"/>
            </c:dLbl>
            <c:dLbl>
              <c:idx val="1"/>
              <c:layout>
                <c:manualLayout>
                  <c:x val="7.5091575091575019E-2"/>
                  <c:y val="-0.14105793450881621"/>
                </c:manualLayout>
              </c:layout>
              <c:showPercent val="1"/>
            </c:dLbl>
            <c:dLbl>
              <c:idx val="2"/>
              <c:layout>
                <c:manualLayout>
                  <c:x val="2.0146520146520148E-2"/>
                  <c:y val="0.16456759026028536"/>
                </c:manualLayout>
              </c:layout>
              <c:showPercent val="1"/>
            </c:dLbl>
            <c:dLbl>
              <c:idx val="3"/>
              <c:layout>
                <c:manualLayout>
                  <c:x val="-9.5238095238095247E-2"/>
                  <c:y val="-0.11083123425692699"/>
                </c:manualLayout>
              </c:layout>
              <c:showPercent val="1"/>
            </c:dLbl>
            <c:dLbl>
              <c:idx val="4"/>
              <c:layout>
                <c:manualLayout>
                  <c:x val="-2.5641025641025803E-2"/>
                  <c:y val="-0.16456759026028547"/>
                </c:manualLayout>
              </c:layout>
              <c:showPercent val="1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Пенсионное обеспечение - 239,2 тыс.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239.2</c:v>
                </c:pt>
              </c:numCache>
            </c:numRef>
          </c:val>
        </c:ser>
        <c:firstSliceAng val="0"/>
        <c:holeSize val="38"/>
      </c:doughnutChart>
    </c:plotArea>
    <c:legend>
      <c:legendPos val="r"/>
      <c:layout>
        <c:manualLayout>
          <c:xMode val="edge"/>
          <c:yMode val="edge"/>
          <c:x val="0.58106717429552079"/>
          <c:y val="3.5023269150179802E-2"/>
          <c:w val="0.40702820801245998"/>
          <c:h val="0.9299531676187536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379950109745814E-2"/>
          <c:y val="0.12280387661286495"/>
          <c:w val="0.78211830218168099"/>
          <c:h val="0.8132107926778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6.7953505723510499E-2"/>
                  <c:y val="-1.6300547158136901E-2"/>
                </c:manualLayout>
              </c:layout>
              <c:showVal val="1"/>
            </c:dLbl>
            <c:dLbl>
              <c:idx val="1"/>
              <c:delete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1.7999999999999999E-2</c:v>
                </c:pt>
                <c:pt idx="1">
                  <c:v>0.98699999999999999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231773111694375E-2"/>
          <c:y val="0.24405987295066378"/>
          <c:w val="0.69878499562554763"/>
          <c:h val="0.72661664574536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0.14659035676096083"/>
                  <c:y val="-0.39855072463768193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0186218042189184"/>
                  <c:y val="-3.7489063867016696E-3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2039613103917572"/>
                  <c:y val="-6.1674084217733724E-3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4.0840381063478174E-4"/>
                  <c:y val="-0.10535433070866139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5384915427238349"/>
                  <c:y val="-5.5555555555555455E-2"/>
                </c:manualLayout>
              </c:layout>
              <c:showLegendKey val="1"/>
              <c:showVal val="1"/>
              <c:showCatName val="1"/>
              <c:showPercent val="1"/>
              <c:separator>
</c:separator>
            </c:dLbl>
            <c:numFmt formatCode="0%" sourceLinked="0"/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6883.2</c:v>
                </c:pt>
                <c:pt idx="1">
                  <c:v>192.9</c:v>
                </c:pt>
                <c:pt idx="2">
                  <c:v>2484.8000000000002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 </a:t>
            </a:r>
            <a:r>
              <a:rPr lang="ru-RU" dirty="0" err="1" smtClean="0"/>
              <a:t>Волошинского</a:t>
            </a:r>
            <a:r>
              <a:rPr lang="ru-RU" dirty="0" smtClean="0"/>
              <a:t> </a:t>
            </a:r>
            <a:r>
              <a:rPr lang="ru-RU" dirty="0"/>
              <a:t>сельского поселения </a:t>
            </a:r>
            <a:r>
              <a:rPr lang="ru-RU" dirty="0" err="1" smtClean="0"/>
              <a:t>Миллеровского</a:t>
            </a:r>
            <a:r>
              <a:rPr lang="ru-RU" dirty="0" smtClean="0"/>
              <a:t> </a:t>
            </a:r>
            <a:r>
              <a:rPr lang="ru-RU" dirty="0"/>
              <a:t>района</a:t>
            </a:r>
          </a:p>
        </c:rich>
      </c:tx>
      <c:layout>
        <c:manualLayout>
          <c:xMode val="edge"/>
          <c:yMode val="edge"/>
          <c:x val="0.13368401866433363"/>
          <c:y val="4.1730643044619424E-2"/>
        </c:manualLayout>
      </c:layout>
    </c:title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079309853710162E-2"/>
          <c:y val="1.8638633712452609E-2"/>
          <c:w val="0.90124437933630386"/>
          <c:h val="0.8994678527779409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Волошинского сельского поселения Миллеровского района</c:v>
                </c:pt>
              </c:strCache>
            </c:strRef>
          </c:tx>
          <c:spPr>
            <a:solidFill>
              <a:srgbClr val="004DE6"/>
            </a:solidFill>
          </c:spPr>
          <c:dLbls>
            <c:dLbl>
              <c:idx val="0"/>
              <c:layout>
                <c:manualLayout>
                  <c:x val="6.9767441860465546E-2"/>
                  <c:y val="-0.10512102653835"/>
                </c:manualLayout>
              </c:layout>
              <c:showVal val="1"/>
            </c:dLbl>
            <c:dLbl>
              <c:idx val="1"/>
              <c:layout>
                <c:manualLayout>
                  <c:x val="7.3643410852713614E-2"/>
                  <c:y val="-0.11925707203266259"/>
                </c:manualLayout>
              </c:layout>
              <c:showVal val="1"/>
            </c:dLbl>
            <c:dLbl>
              <c:idx val="2"/>
              <c:layout>
                <c:manualLayout>
                  <c:x val="7.2351421188630943E-2"/>
                  <c:y val="-0.11669491834354052"/>
                </c:manualLayout>
              </c:layout>
              <c:showVal val="1"/>
            </c:dLbl>
            <c:dLbl>
              <c:idx val="3"/>
              <c:layout>
                <c:manualLayout>
                  <c:x val="7.4935400516795883E-2"/>
                  <c:y val="-0.11584700349956201"/>
                </c:manualLayout>
              </c:layout>
              <c:showVal val="1"/>
            </c:dLbl>
            <c:dLbl>
              <c:idx val="4"/>
              <c:layout>
                <c:manualLayout>
                  <c:x val="7.2351421188630943E-2"/>
                  <c:y val="-0.11342592592592612"/>
                </c:manualLayout>
              </c:layout>
              <c:showVal val="1"/>
            </c:dLbl>
            <c:dLbl>
              <c:idx val="5"/>
              <c:layout>
                <c:manualLayout>
                  <c:x val="7.6227390180878554E-2"/>
                  <c:y val="-0.15046296296296419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17722.8</c:v>
                </c:pt>
                <c:pt idx="1">
                  <c:v>12545.3</c:v>
                </c:pt>
                <c:pt idx="2">
                  <c:v>12691.9</c:v>
                </c:pt>
                <c:pt idx="3">
                  <c:v>13579.3</c:v>
                </c:pt>
                <c:pt idx="4">
                  <c:v>11198.3</c:v>
                </c:pt>
                <c:pt idx="5">
                  <c:v>14876</c:v>
                </c:pt>
              </c:numCache>
            </c:numRef>
          </c:val>
        </c:ser>
        <c:shape val="cylinder"/>
        <c:axId val="102658432"/>
        <c:axId val="102659968"/>
        <c:axId val="0"/>
      </c:bar3DChart>
      <c:catAx>
        <c:axId val="102658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59968"/>
        <c:crosses val="autoZero"/>
        <c:auto val="1"/>
        <c:lblAlgn val="ctr"/>
        <c:lblOffset val="100"/>
      </c:catAx>
      <c:valAx>
        <c:axId val="1026599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658432"/>
        <c:crosses val="autoZero"/>
        <c:crossBetween val="between"/>
        <c:majorUnit val="10000"/>
        <c:minorUnit val="1000"/>
      </c:valAx>
    </c:plotArea>
    <c:legend>
      <c:legendPos val="r"/>
      <c:layout>
        <c:manualLayout>
          <c:xMode val="edge"/>
          <c:yMode val="edge"/>
          <c:x val="0.65779475482231464"/>
          <c:y val="0.13995024059492614"/>
          <c:w val="0.27259394659000924"/>
          <c:h val="7.4801326917468797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circle">
                <a:fillToRect l="50000" t="50000" r="50000" b="50000"/>
              </a:path>
            </a:gradFill>
          </c:spPr>
          <c:dLbls>
            <c:dLbl>
              <c:idx val="0"/>
              <c:layout>
                <c:manualLayout>
                  <c:x val="8.0563947633434194E-3"/>
                  <c:y val="0.200400801603206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709298422289688E-3"/>
                  <c:y val="0.2404809619238476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709298422289393E-3"/>
                  <c:y val="0.1977287909151637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26267335918387E-3"/>
                  <c:y val="0.2030728122912491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563947633434194E-3"/>
                  <c:y val="0.179024505704321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991272239006603E-3"/>
                  <c:y val="0.240480751529305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854649211144692E-3"/>
                  <c:y val="0.2992651970607883"/>
                </c:manualLayout>
              </c:layout>
              <c:showVal val="1"/>
            </c:dLbl>
            <c:dLbl>
              <c:idx val="7"/>
              <c:layout>
                <c:manualLayout>
                  <c:x val="2.6854649211144692E-3"/>
                  <c:y val="0.19125852755379535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7488.7</c:v>
                </c:pt>
                <c:pt idx="1">
                  <c:v>6545.1</c:v>
                </c:pt>
                <c:pt idx="2">
                  <c:v>7085.8</c:v>
                </c:pt>
                <c:pt idx="3">
                  <c:v>7666.9</c:v>
                </c:pt>
                <c:pt idx="4">
                  <c:v>7002.2</c:v>
                </c:pt>
                <c:pt idx="5">
                  <c:v>7611.7</c:v>
                </c:pt>
                <c:pt idx="6">
                  <c:v>5018.5</c:v>
                </c:pt>
                <c:pt idx="7">
                  <c:v>5440.4</c:v>
                </c:pt>
              </c:numCache>
            </c:numRef>
          </c:val>
        </c:ser>
        <c:shape val="box"/>
        <c:axId val="102749696"/>
        <c:axId val="102751232"/>
        <c:axId val="0"/>
      </c:bar3DChart>
      <c:catAx>
        <c:axId val="102749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51232"/>
        <c:crosses val="autoZero"/>
        <c:auto val="1"/>
        <c:lblAlgn val="ctr"/>
        <c:lblOffset val="100"/>
      </c:catAx>
      <c:valAx>
        <c:axId val="102751232"/>
        <c:scaling>
          <c:orientation val="minMax"/>
          <c:max val="15000"/>
        </c:scaling>
        <c:axPos val="l"/>
        <c:majorGridlines/>
        <c:numFmt formatCode="General" sourceLinked="1"/>
        <c:tickLblPos val="nextTo"/>
        <c:crossAx val="10274969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8848094569574224E-2"/>
          <c:y val="1.8638633712452609E-2"/>
          <c:w val="0.90124437933630386"/>
          <c:h val="0.899467852777940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627805245274684E-2"/>
                  <c:y val="-4.4935841353164176E-2"/>
                </c:manualLayout>
              </c:layout>
              <c:showVal val="1"/>
            </c:dLbl>
            <c:dLbl>
              <c:idx val="1"/>
              <c:layout>
                <c:manualLayout>
                  <c:x val="7.751836253026511E-3"/>
                  <c:y val="-1.0460775736366324E-2"/>
                </c:manualLayout>
              </c:layout>
              <c:showVal val="1"/>
            </c:dLbl>
            <c:dLbl>
              <c:idx val="2"/>
              <c:layout>
                <c:manualLayout>
                  <c:x val="9.0439276485788107E-3"/>
                  <c:y val="-9.5435987168271234E-4"/>
                </c:manualLayout>
              </c:layout>
              <c:showVal val="1"/>
            </c:dLbl>
            <c:dLbl>
              <c:idx val="3"/>
              <c:layout>
                <c:manualLayout>
                  <c:x val="1.1627906976744136E-2"/>
                  <c:y val="-1.6310148731408583E-2"/>
                </c:manualLayout>
              </c:layout>
              <c:showVal val="1"/>
            </c:dLbl>
            <c:dLbl>
              <c:idx val="4"/>
              <c:layout>
                <c:manualLayout>
                  <c:x val="5.1679586563307244E-3"/>
                  <c:y val="-9.2592592592593455E-3"/>
                </c:manualLayout>
              </c:layout>
              <c:showVal val="1"/>
            </c:dLbl>
            <c:dLbl>
              <c:idx val="5"/>
              <c:layout>
                <c:manualLayout>
                  <c:x val="5.1679586563307418E-3"/>
                  <c:y val="2.314796587926514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10637</c:v>
                </c:pt>
                <c:pt idx="1">
                  <c:v>4878.4000000000005</c:v>
                </c:pt>
                <c:pt idx="2">
                  <c:v>5689.7</c:v>
                </c:pt>
                <c:pt idx="3">
                  <c:v>5967.6</c:v>
                </c:pt>
                <c:pt idx="4">
                  <c:v>6179.8</c:v>
                </c:pt>
                <c:pt idx="5">
                  <c:v>9435.6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7.751937984496169E-3"/>
                  <c:y val="-6.71478565179353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875867260778449E-3"/>
                  <c:y val="-6.944444444444477E-3"/>
                </c:manualLayout>
              </c:layout>
              <c:showVal val="1"/>
            </c:dLbl>
            <c:dLbl>
              <c:idx val="2"/>
              <c:layout>
                <c:manualLayout>
                  <c:x val="5.1679586563307244E-3"/>
                  <c:y val="-6.661745406824183E-3"/>
                </c:manualLayout>
              </c:layout>
              <c:showVal val="1"/>
            </c:dLbl>
            <c:dLbl>
              <c:idx val="3"/>
              <c:layout>
                <c:manualLayout>
                  <c:x val="6.4599483204134727E-3"/>
                  <c:y val="-2.0356153397491927E-2"/>
                </c:manualLayout>
              </c:layout>
              <c:showVal val="1"/>
            </c:dLbl>
            <c:dLbl>
              <c:idx val="4"/>
              <c:layout>
                <c:manualLayout>
                  <c:x val="1.291989664082688E-3"/>
                  <c:y val="-2.3148148148148147E-2"/>
                </c:manualLayout>
              </c:layout>
              <c:showVal val="1"/>
            </c:dLbl>
            <c:dLbl>
              <c:idx val="5"/>
              <c:layout>
                <c:manualLayout>
                  <c:x val="3.8759689922481569E-3"/>
                  <c:y val="-2.777777777777805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7085.8</c:v>
                </c:pt>
                <c:pt idx="1">
                  <c:v>7666.9</c:v>
                </c:pt>
                <c:pt idx="2">
                  <c:v>7002.2</c:v>
                </c:pt>
                <c:pt idx="3">
                  <c:v>7611.7</c:v>
                </c:pt>
                <c:pt idx="4">
                  <c:v>5018.5</c:v>
                </c:pt>
                <c:pt idx="5">
                  <c:v>5440.4</c:v>
                </c:pt>
              </c:numCache>
            </c:numRef>
          </c:val>
        </c:ser>
        <c:shape val="box"/>
        <c:axId val="112355584"/>
        <c:axId val="112386048"/>
        <c:axId val="0"/>
      </c:bar3DChart>
      <c:catAx>
        <c:axId val="112355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86048"/>
        <c:crosses val="autoZero"/>
        <c:auto val="1"/>
        <c:lblAlgn val="ctr"/>
        <c:lblOffset val="100"/>
      </c:catAx>
      <c:valAx>
        <c:axId val="112386048"/>
        <c:scaling>
          <c:orientation val="minMax"/>
          <c:max val="350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35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30944678427048"/>
          <c:y val="1.2635425780110886E-2"/>
          <c:w val="0.31836497182038692"/>
          <c:h val="9.7491534932179283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52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4.6558622422937505E-2"/>
                  <c:y val="4.8288155469927804E-2"/>
                </c:manualLayout>
              </c:layout>
              <c:showVal val="1"/>
            </c:dLbl>
            <c:dLbl>
              <c:idx val="1"/>
              <c:layout>
                <c:manualLayout>
                  <c:x val="1.1301272434726509E-2"/>
                  <c:y val="-3.1685039370078792E-2"/>
                </c:manualLayout>
              </c:layout>
              <c:showVal val="1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Val val="1"/>
            </c:dLbl>
            <c:dLbl>
              <c:idx val="3"/>
              <c:layout>
                <c:manualLayout>
                  <c:x val="-1.7503478402810864E-2"/>
                  <c:y val="-2.463931927863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4966666925772E-3"/>
                  <c:y val="-2.8515155363644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60413573673479E-2"/>
                  <c:y val="-4.8902217010107933E-2"/>
                </c:manualLayout>
              </c:layout>
              <c:showVal val="1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- 21,9%</c:v>
                </c:pt>
                <c:pt idx="1">
                  <c:v>Налог на имущество физических лиц - 3,7%</c:v>
                </c:pt>
                <c:pt idx="2">
                  <c:v>Земельный налог - 57,3%</c:v>
                </c:pt>
                <c:pt idx="3">
                  <c:v>Налоги на совокупный доход - 12,4%</c:v>
                </c:pt>
                <c:pt idx="4">
                  <c:v>Доходы от использования имущества находящегося в государственной и муниципальной собственности - 1%</c:v>
                </c:pt>
                <c:pt idx="5">
                  <c:v>Госпошлина - 0,9%</c:v>
                </c:pt>
                <c:pt idx="6">
                  <c:v>Остальные доходы - 2,8%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1192.8</c:v>
                </c:pt>
                <c:pt idx="1">
                  <c:v>202</c:v>
                </c:pt>
                <c:pt idx="2">
                  <c:v>3115.1</c:v>
                </c:pt>
                <c:pt idx="3">
                  <c:v>675.3</c:v>
                </c:pt>
                <c:pt idx="4">
                  <c:v>51.9</c:v>
                </c:pt>
                <c:pt idx="5">
                  <c:v>51.2</c:v>
                </c:pt>
                <c:pt idx="6">
                  <c:v>152.1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13487652642225"/>
          <c:y val="4.3358521717043533E-2"/>
          <c:w val="0.42396778882403063"/>
          <c:h val="0.9132827448988185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408899703276054E-2"/>
          <c:y val="4.5103899584806234E-2"/>
          <c:w val="0.8373358949727826"/>
          <c:h val="0.9406207827260458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75000"/>
                  </a:srgbClr>
                </a:gs>
                <a:gs pos="39999">
                  <a:srgbClr val="1F497D">
                    <a:lumMod val="60000"/>
                    <a:lumOff val="40000"/>
                  </a:srgbClr>
                </a:gs>
                <a:gs pos="70000">
                  <a:srgbClr val="1F497D">
                    <a:lumMod val="40000"/>
                    <a:lumOff val="60000"/>
                  </a:srgb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14300" prst="artDeco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1192,8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675,3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559181062060142E-3"/>
                  <c:y val="5.138086062941553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3115,1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130,2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5591810620601489E-3"/>
                  <c:y val="-2.5690430314707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21,9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Гос.пошлина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473.5</c:v>
                </c:pt>
                <c:pt idx="1">
                  <c:v>32</c:v>
                </c:pt>
                <c:pt idx="2">
                  <c:v>46.7</c:v>
                </c:pt>
                <c:pt idx="3">
                  <c:v>1726.6</c:v>
                </c:pt>
                <c:pt idx="4">
                  <c:v>45.2</c:v>
                </c:pt>
                <c:pt idx="5">
                  <c:v>77.2</c:v>
                </c:pt>
                <c:pt idx="6">
                  <c:v>17.100000000000001</c:v>
                </c:pt>
              </c:numCache>
            </c:numRef>
          </c:val>
        </c:ser>
        <c:axId val="115174016"/>
        <c:axId val="115175808"/>
      </c:barChart>
      <c:catAx>
        <c:axId val="115174016"/>
        <c:scaling>
          <c:orientation val="minMax"/>
        </c:scaling>
        <c:delete val="1"/>
        <c:axPos val="l"/>
        <c:numFmt formatCode="General" sourceLinked="0"/>
        <c:tickLblPos val="none"/>
        <c:crossAx val="115175808"/>
        <c:crosses val="autoZero"/>
        <c:auto val="1"/>
        <c:lblAlgn val="ctr"/>
        <c:lblOffset val="100"/>
      </c:catAx>
      <c:valAx>
        <c:axId val="115175808"/>
        <c:scaling>
          <c:orientation val="minMax"/>
        </c:scaling>
        <c:delete val="1"/>
        <c:axPos val="b"/>
        <c:numFmt formatCode="General" sourceLinked="1"/>
        <c:tickLblPos val="none"/>
        <c:crossAx val="11517401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bg1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692307964093274E-2"/>
                  <c:y val="-0.29661521576931638"/>
                </c:manualLayout>
              </c:layout>
              <c:showVal val="1"/>
            </c:dLbl>
            <c:dLbl>
              <c:idx val="1"/>
              <c:layout>
                <c:manualLayout>
                  <c:x val="2.3076925406513949E-2"/>
                  <c:y val="-0.37945390986281136"/>
                </c:manualLayout>
              </c:layout>
              <c:showVal val="1"/>
            </c:dLbl>
            <c:dLbl>
              <c:idx val="2"/>
              <c:layout>
                <c:manualLayout>
                  <c:x val="2.8205131052405751E-2"/>
                  <c:y val="-0.42488125502091417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61.9</c:v>
                </c:pt>
                <c:pt idx="1">
                  <c:v>149.30000000000001</c:v>
                </c:pt>
                <c:pt idx="2">
                  <c:v>51.2</c:v>
                </c:pt>
              </c:numCache>
            </c:numRef>
          </c:val>
        </c:ser>
        <c:gapWidth val="52"/>
        <c:shape val="cylinder"/>
        <c:axId val="101537280"/>
        <c:axId val="101538816"/>
        <c:axId val="0"/>
      </c:bar3DChart>
      <c:catAx>
        <c:axId val="101537280"/>
        <c:scaling>
          <c:orientation val="minMax"/>
        </c:scaling>
        <c:axPos val="b"/>
        <c:numFmt formatCode="General" sourceLinked="1"/>
        <c:tickLblPos val="nextTo"/>
        <c:crossAx val="101538816"/>
        <c:crosses val="autoZero"/>
        <c:auto val="1"/>
        <c:lblAlgn val="ctr"/>
        <c:lblOffset val="100"/>
      </c:catAx>
      <c:valAx>
        <c:axId val="101538816"/>
        <c:scaling>
          <c:orientation val="minMax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/>
        <c:numFmt formatCode="General" sourceLinked="1"/>
        <c:minorTickMark val="out"/>
        <c:tickLblPos val="nextTo"/>
        <c:crossAx val="101537280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D9FED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51,9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31,1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2018</c:v>
                </c:pt>
                <c:pt idx="1">
                  <c:v>Факт 2017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45.2</c:v>
                </c:pt>
                <c:pt idx="1">
                  <c:v>590.29999999999995</c:v>
                </c:pt>
                <c:pt idx="2">
                  <c:v>259.8</c:v>
                </c:pt>
              </c:numCache>
            </c:numRef>
          </c:val>
        </c:ser>
        <c:gapWidth val="43"/>
        <c:overlap val="100"/>
        <c:axId val="117423104"/>
        <c:axId val="117433088"/>
      </c:barChart>
      <c:catAx>
        <c:axId val="117423104"/>
        <c:scaling>
          <c:orientation val="minMax"/>
        </c:scaling>
        <c:axPos val="l"/>
        <c:tickLblPos val="nextTo"/>
        <c:crossAx val="117433088"/>
        <c:crosses val="autoZero"/>
        <c:auto val="1"/>
        <c:lblAlgn val="ctr"/>
        <c:lblOffset val="100"/>
      </c:catAx>
      <c:valAx>
        <c:axId val="117433088"/>
        <c:scaling>
          <c:orientation val="minMax"/>
          <c:max val="600"/>
          <c:min val="0"/>
        </c:scaling>
        <c:axPos val="b"/>
        <c:majorGridlines/>
        <c:numFmt formatCode="General" sourceLinked="1"/>
        <c:tickLblPos val="nextTo"/>
        <c:crossAx val="117423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AFDC7E"/>
              </a:solidFill>
            </c:spPr>
          </c:dPt>
          <c:dPt>
            <c:idx val="2"/>
            <c:spPr>
              <a:solidFill>
                <a:srgbClr val="A4AEF6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4"/>
            <c:spPr>
              <a:solidFill>
                <a:srgbClr val="BEF1F4"/>
              </a:solidFill>
            </c:spPr>
          </c:dPt>
          <c:dPt>
            <c:idx val="5"/>
            <c:spPr>
              <a:solidFill>
                <a:srgbClr val="B07BD7"/>
              </a:solidFill>
            </c:spPr>
          </c:dPt>
          <c:dLbls>
            <c:dLbl>
              <c:idx val="0"/>
              <c:layout>
                <c:manualLayout>
                  <c:x val="9.7144917953958052E-3"/>
                  <c:y val="-5.5671537926235491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609E-2"/>
                </c:manualLayout>
              </c:layout>
              <c:showVal val="1"/>
            </c:dLbl>
            <c:dLbl>
              <c:idx val="3"/>
              <c:layout>
                <c:manualLayout>
                  <c:x val="1.1182504858648457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1.1450381679389374E-2"/>
                  <c:y val="-4.175365344467651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17924.400000000001</c:v>
                </c:pt>
                <c:pt idx="1">
                  <c:v>12670.1</c:v>
                </c:pt>
                <c:pt idx="2">
                  <c:v>12338.7</c:v>
                </c:pt>
                <c:pt idx="3">
                  <c:v>13023.3</c:v>
                </c:pt>
                <c:pt idx="4">
                  <c:v>11801.7</c:v>
                </c:pt>
                <c:pt idx="5" formatCode="0.0">
                  <c:v>14773</c:v>
                </c:pt>
              </c:numCache>
            </c:numRef>
          </c:val>
          <c:shape val="box"/>
        </c:ser>
        <c:shape val="cylinder"/>
        <c:axId val="117621888"/>
        <c:axId val="117623424"/>
        <c:axId val="0"/>
      </c:bar3DChart>
      <c:catAx>
        <c:axId val="117621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23424"/>
        <c:crosses val="autoZero"/>
        <c:auto val="1"/>
        <c:lblAlgn val="ctr"/>
        <c:lblOffset val="100"/>
      </c:catAx>
      <c:valAx>
        <c:axId val="117623424"/>
        <c:scaling>
          <c:orientation val="minMax"/>
          <c:max val="35000"/>
          <c:min val="0"/>
        </c:scaling>
        <c:axPos val="l"/>
        <c:majorGridlines/>
        <c:numFmt formatCode="General" sourceLinked="1"/>
        <c:tickLblPos val="nextTo"/>
        <c:crossAx val="1176218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FEC5C-A98F-40DD-A459-CA48C8FDE583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4AB2E349-7313-43FA-9E49-C8285A378208}" type="parTrans" cxnId="{2B83925D-47B9-4C49-AF3C-931D3604BE77}">
      <dgm:prSet/>
      <dgm:spPr/>
      <dgm:t>
        <a:bodyPr/>
        <a:lstStyle/>
        <a:p>
          <a:endParaRPr lang="ru-RU"/>
        </a:p>
      </dgm:t>
    </dgm:pt>
    <dgm:pt modelId="{50F6FDD4-579A-405B-96C3-BD5D6A0821EA}" type="sibTrans" cxnId="{2B83925D-47B9-4C49-AF3C-931D3604BE77}">
      <dgm:prSet/>
      <dgm:spPr/>
      <dgm:t>
        <a:bodyPr/>
        <a:lstStyle/>
        <a:p>
          <a:endParaRPr lang="ru-RU"/>
        </a:p>
      </dgm:t>
    </dgm:pt>
    <dgm:pt modelId="{1488177A-7918-4DB0-B852-34AD396AF722}">
      <dgm:prSet phldrT="[Текст]"/>
      <dgm:spPr/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8E9B905D-1E49-407D-928B-62553A816DD8}" type="parTrans" cxnId="{47858A84-D540-4FBD-A83A-1403FEB8533D}">
      <dgm:prSet/>
      <dgm:spPr/>
      <dgm:t>
        <a:bodyPr/>
        <a:lstStyle/>
        <a:p>
          <a:endParaRPr lang="ru-RU"/>
        </a:p>
      </dgm:t>
    </dgm:pt>
    <dgm:pt modelId="{5403AB0F-FEA7-4C9C-8543-6BE10CC19478}" type="sibTrans" cxnId="{47858A84-D540-4FBD-A83A-1403FEB8533D}">
      <dgm:prSet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7AF37-2A79-4844-A575-A15FEEFDE8EE}" type="pres">
      <dgm:prSet presAssocID="{618FEC5C-A98F-40DD-A459-CA48C8FDE583}" presName="arrow" presStyleLbl="node1" presStyleIdx="0" presStyleCnt="2" custRadScaleRad="104319" custRadScaleInc="-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24C3B-74A0-4E04-9ACD-AA58748208C2}" type="pres">
      <dgm:prSet presAssocID="{1488177A-7918-4DB0-B852-34AD396AF722}" presName="arrow" presStyleLbl="node1" presStyleIdx="1" presStyleCnt="2" custRadScaleRad="95705" custRadScaleInc="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F7D08-4149-42CB-BD71-BEF887D0FE60}" type="presOf" srcId="{1488177A-7918-4DB0-B852-34AD396AF722}" destId="{C7924C3B-74A0-4E04-9ACD-AA58748208C2}" srcOrd="0" destOrd="0" presId="urn:microsoft.com/office/officeart/2005/8/layout/arrow1"/>
    <dgm:cxn modelId="{2B83925D-47B9-4C49-AF3C-931D3604BE77}" srcId="{37B4B898-1793-412A-BA45-0C555EBAEE53}" destId="{618FEC5C-A98F-40DD-A459-CA48C8FDE583}" srcOrd="0" destOrd="0" parTransId="{4AB2E349-7313-43FA-9E49-C8285A378208}" sibTransId="{50F6FDD4-579A-405B-96C3-BD5D6A0821EA}"/>
    <dgm:cxn modelId="{47858A84-D540-4FBD-A83A-1403FEB8533D}" srcId="{37B4B898-1793-412A-BA45-0C555EBAEE53}" destId="{1488177A-7918-4DB0-B852-34AD396AF722}" srcOrd="1" destOrd="0" parTransId="{8E9B905D-1E49-407D-928B-62553A816DD8}" sibTransId="{5403AB0F-FEA7-4C9C-8543-6BE10CC19478}"/>
    <dgm:cxn modelId="{7E549869-221D-4893-8DBF-003083352989}" type="presOf" srcId="{37B4B898-1793-412A-BA45-0C555EBAEE53}" destId="{B37739D3-0650-44E1-9A7E-28852DED8522}" srcOrd="0" destOrd="0" presId="urn:microsoft.com/office/officeart/2005/8/layout/arrow1"/>
    <dgm:cxn modelId="{74D505A5-3AC3-4D04-A66D-9146E2FB71C0}" type="presOf" srcId="{618FEC5C-A98F-40DD-A459-CA48C8FDE583}" destId="{D8A7AF37-2A79-4844-A575-A15FEEFDE8EE}" srcOrd="0" destOrd="0" presId="urn:microsoft.com/office/officeart/2005/8/layout/arrow1"/>
    <dgm:cxn modelId="{ADF41B30-B315-41A5-BD70-8E3FB64B148B}" type="presParOf" srcId="{B37739D3-0650-44E1-9A7E-28852DED8522}" destId="{D8A7AF37-2A79-4844-A575-A15FEEFDE8EE}" srcOrd="0" destOrd="0" presId="urn:microsoft.com/office/officeart/2005/8/layout/arrow1"/>
    <dgm:cxn modelId="{4574D084-679A-4EFD-BA0B-2D6E9D716997}" type="presParOf" srcId="{B37739D3-0650-44E1-9A7E-28852DED8522}" destId="{C7924C3B-74A0-4E04-9ACD-AA58748208C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5 236,4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3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1 192,8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C048B5EA-E7CE-4AC9-BBD7-C572A93A994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</a:t>
          </a:r>
          <a:endParaRPr lang="ru-RU" sz="1300" b="1" i="0" baseline="0" dirty="0" smtClean="0">
            <a:solidFill>
              <a:schemeClr val="accent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675,3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8C86235-8915-47F5-A205-7E723C1F92AD}" type="parTrans" cxnId="{1C38E47F-851E-41B7-AA04-8936A296AC93}">
      <dgm:prSet/>
      <dgm:spPr/>
      <dgm:t>
        <a:bodyPr/>
        <a:lstStyle/>
        <a:p>
          <a:endParaRPr lang="ru-RU"/>
        </a:p>
      </dgm:t>
    </dgm:pt>
    <dgm:pt modelId="{397D0387-59CA-4BE5-A755-29652FCF8EDA}" type="sibTrans" cxnId="{1C38E47F-851E-41B7-AA04-8936A296AC93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204,0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51,9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accent2">
                  <a:lumMod val="75000"/>
                </a:schemeClr>
              </a:solidFill>
            </a:rPr>
            <a:t>51,2</a:t>
          </a:r>
          <a:endParaRPr lang="ru-RU" sz="13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ct val="3500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3 317,1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21,9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14 876,0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800" b="1" i="1" baseline="0" dirty="0" smtClean="0">
              <a:solidFill>
                <a:schemeClr val="accent2">
                  <a:lumMod val="75000"/>
                </a:schemeClr>
              </a:solidFill>
            </a:rPr>
            <a:t>9 435,6</a:t>
          </a:r>
          <a:endParaRPr lang="ru-RU" sz="18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6 883,2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192,9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2484,8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9C86B1E7-1F2C-4ADC-B5EA-4FAB4215962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Доходы от оказания платных услуг (работ) и </a:t>
          </a:r>
          <a:r>
            <a:rPr lang="ru-RU" sz="1300" b="1" i="1" baseline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некомерция</a:t>
          </a:r>
          <a:r>
            <a:rPr lang="ru-RU" sz="1300" b="1" i="1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 затрат государства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130,2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05C648D8-093E-40EC-92D1-AB3BA05D7C78}" type="parTrans" cxnId="{8D94EEE4-8006-4B04-9DC5-8E41B366FCC8}">
      <dgm:prSet/>
      <dgm:spPr/>
      <dgm:t>
        <a:bodyPr/>
        <a:lstStyle/>
        <a:p>
          <a:endParaRPr lang="ru-RU"/>
        </a:p>
      </dgm:t>
    </dgm:pt>
    <dgm:pt modelId="{54CFDABF-6328-41AC-BC07-5EF710D7DB2B}" type="sibTrans" cxnId="{8D94EEE4-8006-4B04-9DC5-8E41B366FCC8}">
      <dgm:prSet/>
      <dgm:spPr/>
      <dgm:t>
        <a:bodyPr/>
        <a:lstStyle/>
        <a:p>
          <a:endParaRPr lang="ru-RU"/>
        </a:p>
      </dgm:t>
    </dgm:pt>
    <dgm:pt modelId="{918174A0-B762-471A-AAAC-0715293917A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Возврат остатков субсидий, субвенций и иных межбюджетных трансфертов, имеющих целевое назначение, прошлых лет 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 -125,3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CE59D494-7472-463C-B87B-190688DCBCBE}" type="parTrans" cxnId="{5AAA6481-BF04-4018-A2AA-C0B957926CC6}">
      <dgm:prSet/>
      <dgm:spPr/>
      <dgm:t>
        <a:bodyPr/>
        <a:lstStyle/>
        <a:p>
          <a:endParaRPr lang="ru-RU"/>
        </a:p>
      </dgm:t>
    </dgm:pt>
    <dgm:pt modelId="{BF7A88C8-0507-4173-9C03-DBDCEE5A034C}" type="sibTrans" cxnId="{5AAA6481-BF04-4018-A2AA-C0B957926CC6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03331" custLinFactNeighborX="-28417" custLinFactNeighborY="-212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11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11" custScaleY="115277" custLinFactNeighborX="-28417" custLinFactNeighborY="-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11" custScaleX="89939" custScaleY="214573" custLinFactNeighborX="73" custLinFactNeighborY="6874"/>
      <dgm:spPr/>
      <dgm:t>
        <a:bodyPr/>
        <a:lstStyle/>
        <a:p>
          <a:endParaRPr lang="ru-RU"/>
        </a:p>
      </dgm:t>
    </dgm:pt>
    <dgm:pt modelId="{C10447A3-9E8B-4AF5-ADCF-C5124E75CCF3}" type="pres">
      <dgm:prSet presAssocID="{C048B5EA-E7CE-4AC9-BBD7-C572A93A9944}" presName="child" presStyleLbl="alignAccFollowNode1" presStyleIdx="1" presStyleCnt="11" custScaleY="142614" custLinFactNeighborX="-19333" custLinFactNeighborY="30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8648-F78F-4EF6-8400-4AA18721D4AE}" type="pres">
      <dgm:prSet presAssocID="{397D0387-59CA-4BE5-A755-29652FCF8EDA}" presName="sibTrans" presStyleLbl="sibTrans2D1" presStyleIdx="2" presStyleCnt="11" custScaleX="127559" custScaleY="214718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2" presStyleCnt="11" custScaleY="123661" custLinFactNeighborX="-19333" custLinFactNeighborY="87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3" presStyleCnt="11" custScaleX="103934" custScaleY="180832" custLinFactNeighborX="13921" custLinFactNeighborY="-12555"/>
      <dgm:spPr/>
      <dgm:t>
        <a:bodyPr/>
        <a:lstStyle/>
        <a:p>
          <a:endParaRPr lang="ru-RU"/>
        </a:p>
      </dgm:t>
    </dgm:pt>
    <dgm:pt modelId="{B11171CF-0790-4E4D-93B0-218A39723CB2}" type="pres">
      <dgm:prSet presAssocID="{D490E702-0874-4835-B93F-F9EBBA062096}" presName="child" presStyleLbl="alignAccFollowNode1" presStyleIdx="3" presStyleCnt="11" custLinFactY="13987" custLinFactNeighborX="-229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71768" custLinFactNeighborX="-20293" custLinFactNeighborY="-686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11" custLinFactNeighborX="-20293" custLinFactNeighborY="-1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11" custLinFactNeighborX="-20293" custLinFactNeighborY="-1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9A31-F9BC-4515-90ED-B87B6CB0C64B}" type="pres">
      <dgm:prSet presAssocID="{9ADAAD9A-9FD2-408F-9802-8510F7DAC23E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E5C24DB7-3F7E-4169-B9FD-9029BE3DA77E}" type="pres">
      <dgm:prSet presAssocID="{9C86B1E7-1F2C-4ADC-B5EA-4FAB4215962C}" presName="child" presStyleLbl="alignAccFollowNode1" presStyleIdx="6" presStyleCnt="11" custScaleY="193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NeighborX="-18816" custLinFactNeighborY="-686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11" custLinFactNeighborX="-18816" custLinFactNeighborY="-2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8" presStyleCnt="11" custLinFactNeighborX="-18816" custLinFactNeighborY="-2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9" presStyleCnt="11" custLinFactNeighborX="-17065" custLinFactNeighborY="-24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D9521-891F-4ECA-A743-A0D8272B7CA6}" type="pres">
      <dgm:prSet presAssocID="{A04A7D56-64D0-4776-9123-1C4769265944}" presName="sibTrans" presStyleLbl="sibTrans2D1" presStyleIdx="10" presStyleCnt="11"/>
      <dgm:spPr/>
      <dgm:t>
        <a:bodyPr/>
        <a:lstStyle/>
        <a:p>
          <a:endParaRPr lang="ru-RU"/>
        </a:p>
      </dgm:t>
    </dgm:pt>
    <dgm:pt modelId="{D8E05BC8-3450-4CEB-B88D-E074166A94ED}" type="pres">
      <dgm:prSet presAssocID="{918174A0-B762-471A-AAAC-0715293917A2}" presName="child" presStyleLbl="alignAccFollowNode1" presStyleIdx="10" presStyleCnt="11" custAng="0" custScaleY="352745" custLinFactNeighborX="-7333" custLinFactNeighborY="-89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Y="337097"/>
      <dgm:spPr/>
      <dgm:t>
        <a:bodyPr/>
        <a:lstStyle/>
        <a:p>
          <a:endParaRPr lang="ru-RU"/>
        </a:p>
      </dgm:t>
    </dgm:pt>
  </dgm:ptLst>
  <dgm:cxnLst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A2659C2E-B124-4C40-B4FD-510BF4856CEB}" type="presOf" srcId="{A41AFEA4-2A89-4D52-A2F0-0A97BB6920C2}" destId="{2BCC8C1B-6C08-4859-8E1A-C58339B4D8B2}" srcOrd="0" destOrd="0" presId="urn:microsoft.com/office/officeart/2005/8/layout/lProcess1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1E4AF08C-83FA-4B73-A657-6DF6979B4FB1}" type="presOf" srcId="{555F3254-2CB1-4067-9F3C-42DFB34257EE}" destId="{BBF1F6DD-3EEE-487E-ABF3-00AEB377296A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C7E2F9B4-792C-440A-95BB-D438F6A26A5A}" type="presOf" srcId="{A04A7D56-64D0-4776-9123-1C4769265944}" destId="{802D9521-891F-4ECA-A743-A0D8272B7CA6}" srcOrd="0" destOrd="0" presId="urn:microsoft.com/office/officeart/2005/8/layout/lProcess1"/>
    <dgm:cxn modelId="{2FFE1A15-D5E3-4376-BA89-1DA13B4A13D7}" srcId="{288601B2-4C5C-47E6-AFAF-F54B0E324DEF}" destId="{555F3254-2CB1-4067-9F3C-42DFB34257EE}" srcOrd="2" destOrd="0" parTransId="{3CA9FA41-116A-4AEC-A433-13E1F34D2144}" sibTransId="{03AD9C3F-2686-4939-B835-DBFF80B766B5}"/>
    <dgm:cxn modelId="{8D94EEE4-8006-4B04-9DC5-8E41B366FCC8}" srcId="{348A2829-B03C-47A6-827D-83DB89EFAA81}" destId="{9C86B1E7-1F2C-4ADC-B5EA-4FAB4215962C}" srcOrd="2" destOrd="0" parTransId="{05C648D8-093E-40EC-92D1-AB3BA05D7C78}" sibTransId="{54CFDABF-6328-41AC-BC07-5EF710D7DB2B}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5AAA6481-BF04-4018-A2AA-C0B957926CC6}" srcId="{BADDE544-2279-4C5F-A5AD-1F0D1BE7AB6A}" destId="{918174A0-B762-471A-AAAC-0715293917A2}" srcOrd="3" destOrd="0" parTransId="{CE59D494-7472-463C-B87B-190688DCBCBE}" sibTransId="{BF7A88C8-0507-4173-9C03-DBDCEE5A034C}"/>
    <dgm:cxn modelId="{C60030FB-F21C-4A2B-9918-DA72A00AD5C7}" type="presOf" srcId="{9C86B1E7-1F2C-4ADC-B5EA-4FAB4215962C}" destId="{E5C24DB7-3F7E-4169-B9FD-9029BE3DA77E}" srcOrd="0" destOrd="0" presId="urn:microsoft.com/office/officeart/2005/8/layout/lProcess1"/>
    <dgm:cxn modelId="{4F0D824B-1CB0-40CB-BD66-2733C42854FB}" type="presOf" srcId="{9ADAAD9A-9FD2-408F-9802-8510F7DAC23E}" destId="{88A79A31-F9BC-4515-90ED-B87B6CB0C64B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5658C688-CDC7-4D9C-97B9-80FFD17BC02C}" type="presOf" srcId="{03AD9C3F-2686-4939-B835-DBFF80B766B5}" destId="{82CA3189-2DFB-4C6C-AEAC-4A8EF00AEAC1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89898F7D-BC29-42B8-8C09-0A6480ADAD41}" type="presOf" srcId="{D490E702-0874-4835-B93F-F9EBBA062096}" destId="{B11171CF-0790-4E4D-93B0-218A39723CB2}" srcOrd="0" destOrd="0" presId="urn:microsoft.com/office/officeart/2005/8/layout/lProcess1"/>
    <dgm:cxn modelId="{913D2CEF-8C12-46C3-80B6-145F8E26793E}" type="presOf" srcId="{E69A9CA3-715A-4912-A228-041A5E008D26}" destId="{533FCD74-EB48-4F3B-A517-2A893792E362}" srcOrd="0" destOrd="0" presId="urn:microsoft.com/office/officeart/2005/8/layout/lProcess1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5B38CC55-E54C-4812-96AF-FE31F1915A23}" type="presOf" srcId="{397D0387-59CA-4BE5-A755-29652FCF8EDA}" destId="{06AE8648-F78F-4EF6-8400-4AA18721D4AE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256458C1-B7DD-49D3-AB7C-4B4F9E535DE4}" type="presOf" srcId="{918174A0-B762-471A-AAAC-0715293917A2}" destId="{D8E05BC8-3450-4CEB-B88D-E074166A94ED}" srcOrd="0" destOrd="0" presId="urn:microsoft.com/office/officeart/2005/8/layout/lProcess1"/>
    <dgm:cxn modelId="{58F551B1-0416-4D86-975E-A6D57A92D1AA}" type="presOf" srcId="{C048B5EA-E7CE-4AC9-BBD7-C572A93A9944}" destId="{C10447A3-9E8B-4AF5-ADCF-C5124E75CCF3}" srcOrd="0" destOrd="0" presId="urn:microsoft.com/office/officeart/2005/8/layout/lProcess1"/>
    <dgm:cxn modelId="{C3C82DD9-1F0A-4F77-8B30-7C0C080A037C}" type="presOf" srcId="{288601B2-4C5C-47E6-AFAF-F54B0E324DEF}" destId="{7DD402FB-CACD-4F64-80A6-6DD87ECCC32E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1C38E47F-851E-41B7-AA04-8936A296AC93}" srcId="{288601B2-4C5C-47E6-AFAF-F54B0E324DEF}" destId="{C048B5EA-E7CE-4AC9-BBD7-C572A93A9944}" srcOrd="1" destOrd="0" parTransId="{B8C86235-8915-47F5-A205-7E723C1F92AD}" sibTransId="{397D0387-59CA-4BE5-A755-29652FCF8EDA}"/>
    <dgm:cxn modelId="{5298EC86-E6CE-43C6-BD24-15C82B68004D}" type="presOf" srcId="{9A4E27C2-6D78-4DBD-B4BD-A27DDD5EED06}" destId="{010C84A1-992E-4461-8C85-4DA8B1E0C810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733E5EC0-9C40-4CFC-B1EB-F601CDC9BBD2}" type="presParOf" srcId="{E3C03E95-D768-42B6-8922-A9A3518F668D}" destId="{5E6F4056-3569-482D-939F-5EE4A49984C1}" srcOrd="0" destOrd="0" presId="urn:microsoft.com/office/officeart/2005/8/layout/lProcess1"/>
    <dgm:cxn modelId="{D51D15EF-5065-44C0-B94E-7BE376ACE33F}" type="presParOf" srcId="{5E6F4056-3569-482D-939F-5EE4A49984C1}" destId="{7DD402FB-CACD-4F64-80A6-6DD87ECCC32E}" srcOrd="0" destOrd="0" presId="urn:microsoft.com/office/officeart/2005/8/layout/lProcess1"/>
    <dgm:cxn modelId="{E5511831-80AB-4108-AD28-07818F018CE7}" type="presParOf" srcId="{5E6F4056-3569-482D-939F-5EE4A49984C1}" destId="{533FCD74-EB48-4F3B-A517-2A893792E362}" srcOrd="1" destOrd="0" presId="urn:microsoft.com/office/officeart/2005/8/layout/lProcess1"/>
    <dgm:cxn modelId="{565B8AE3-FFF0-4655-9914-3769FB38506A}" type="presParOf" srcId="{5E6F4056-3569-482D-939F-5EE4A49984C1}" destId="{010C84A1-992E-4461-8C85-4DA8B1E0C810}" srcOrd="2" destOrd="0" presId="urn:microsoft.com/office/officeart/2005/8/layout/lProcess1"/>
    <dgm:cxn modelId="{4D5CF99A-815D-415F-A9F7-7F5A9152B1B4}" type="presParOf" srcId="{5E6F4056-3569-482D-939F-5EE4A49984C1}" destId="{2BCC8C1B-6C08-4859-8E1A-C58339B4D8B2}" srcOrd="3" destOrd="0" presId="urn:microsoft.com/office/officeart/2005/8/layout/lProcess1"/>
    <dgm:cxn modelId="{DB83D5CB-1EDB-4CCA-81AF-219DC9A19F3D}" type="presParOf" srcId="{5E6F4056-3569-482D-939F-5EE4A49984C1}" destId="{C10447A3-9E8B-4AF5-ADCF-C5124E75CCF3}" srcOrd="4" destOrd="0" presId="urn:microsoft.com/office/officeart/2005/8/layout/lProcess1"/>
    <dgm:cxn modelId="{461A6886-8D7C-4F5E-B0CC-6C30389B996A}" type="presParOf" srcId="{5E6F4056-3569-482D-939F-5EE4A49984C1}" destId="{06AE8648-F78F-4EF6-8400-4AA18721D4AE}" srcOrd="5" destOrd="0" presId="urn:microsoft.com/office/officeart/2005/8/layout/lProcess1"/>
    <dgm:cxn modelId="{5B48A226-977F-4A0B-A4E3-1C6C6C45FA64}" type="presParOf" srcId="{5E6F4056-3569-482D-939F-5EE4A49984C1}" destId="{BBF1F6DD-3EEE-487E-ABF3-00AEB377296A}" srcOrd="6" destOrd="0" presId="urn:microsoft.com/office/officeart/2005/8/layout/lProcess1"/>
    <dgm:cxn modelId="{102D2738-7E44-4CE1-A327-1D21512BF118}" type="presParOf" srcId="{5E6F4056-3569-482D-939F-5EE4A49984C1}" destId="{82CA3189-2DFB-4C6C-AEAC-4A8EF00AEAC1}" srcOrd="7" destOrd="0" presId="urn:microsoft.com/office/officeart/2005/8/layout/lProcess1"/>
    <dgm:cxn modelId="{CC6210C6-C2FA-4A14-8D07-A66F95C38302}" type="presParOf" srcId="{5E6F4056-3569-482D-939F-5EE4A49984C1}" destId="{B11171CF-0790-4E4D-93B0-218A39723CB2}" srcOrd="8" destOrd="0" presId="urn:microsoft.com/office/officeart/2005/8/layout/lProcess1"/>
    <dgm:cxn modelId="{DCE30C85-272E-405D-9FBD-FBA6275F5E76}" type="presParOf" srcId="{E3C03E95-D768-42B6-8922-A9A3518F668D}" destId="{698D8F44-C286-49D7-BF01-964F3DD31243}" srcOrd="1" destOrd="0" presId="urn:microsoft.com/office/officeart/2005/8/layout/lProcess1"/>
    <dgm:cxn modelId="{204C110D-A245-4538-B91D-E46F2117A2DC}" type="presParOf" srcId="{E3C03E95-D768-42B6-8922-A9A3518F668D}" destId="{A2FB19F3-8B83-4C60-90FE-3E6B67E1E184}" srcOrd="2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F9CFDB1A-28E1-4C3D-9056-A276D0B9CE91}" type="presParOf" srcId="{A2FB19F3-8B83-4C60-90FE-3E6B67E1E184}" destId="{49BD7084-2A1B-4FFF-9806-C156BC3ECA3C}" srcOrd="4" destOrd="0" presId="urn:microsoft.com/office/officeart/2005/8/layout/lProcess1"/>
    <dgm:cxn modelId="{D01B8738-71E8-480A-A604-FA7F6F79D58B}" type="presParOf" srcId="{A2FB19F3-8B83-4C60-90FE-3E6B67E1E184}" destId="{88A79A31-F9BC-4515-90ED-B87B6CB0C64B}" srcOrd="5" destOrd="0" presId="urn:microsoft.com/office/officeart/2005/8/layout/lProcess1"/>
    <dgm:cxn modelId="{9BB68E21-431C-496C-B285-DFA3A9BC8487}" type="presParOf" srcId="{A2FB19F3-8B83-4C60-90FE-3E6B67E1E184}" destId="{E5C24DB7-3F7E-4169-B9FD-9029BE3DA77E}" srcOrd="6" destOrd="0" presId="urn:microsoft.com/office/officeart/2005/8/layout/lProcess1"/>
    <dgm:cxn modelId="{3E8EBBB0-284C-48F9-962A-7D81972209ED}" type="presParOf" srcId="{E3C03E95-D768-42B6-8922-A9A3518F668D}" destId="{50D42608-5803-4331-92C4-B57E9767A071}" srcOrd="3" destOrd="0" presId="urn:microsoft.com/office/officeart/2005/8/layout/lProcess1"/>
    <dgm:cxn modelId="{C6D21E93-8E60-4632-A89F-E6131E004C76}" type="presParOf" srcId="{E3C03E95-D768-42B6-8922-A9A3518F668D}" destId="{EA0974C9-963F-41E2-9B57-D72295469541}" srcOrd="4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42DA7226-7194-44D9-BF40-A66660CEC12E}" type="presParOf" srcId="{EA0974C9-963F-41E2-9B57-D72295469541}" destId="{802D9521-891F-4ECA-A743-A0D8272B7CA6}" srcOrd="7" destOrd="0" presId="urn:microsoft.com/office/officeart/2005/8/layout/lProcess1"/>
    <dgm:cxn modelId="{1F23E0DE-E5C5-4414-A4C8-2EE7524310BE}" type="presParOf" srcId="{EA0974C9-963F-41E2-9B57-D72295469541}" destId="{D8E05BC8-3450-4CEB-B88D-E074166A94ED}" srcOrd="8" destOrd="0" presId="urn:microsoft.com/office/officeart/2005/8/layout/lProcess1"/>
    <dgm:cxn modelId="{B4B3C72D-9C81-4B66-9E18-EA2E4506A504}" type="presParOf" srcId="{E3C03E95-D768-42B6-8922-A9A3518F668D}" destId="{77417F72-EEFA-4C25-83DD-D074FE26248B}" srcOrd="5" destOrd="0" presId="urn:microsoft.com/office/officeart/2005/8/layout/lProcess1"/>
    <dgm:cxn modelId="{E8822C83-7D43-4F38-9D2D-435C181A081E}" type="presParOf" srcId="{E3C03E95-D768-42B6-8922-A9A3518F668D}" destId="{48E0F390-A146-49D4-B5C4-E2956BBDD7A0}" srcOrd="6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7AF37-2A79-4844-A575-A15FEEFDE8EE}">
      <dsp:nvSpPr>
        <dsp:cNvPr id="0" name=""/>
        <dsp:cNvSpPr/>
      </dsp:nvSpPr>
      <dsp:spPr>
        <a:xfrm rot="16200000">
          <a:off x="0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16200000">
        <a:off x="0" y="287126"/>
        <a:ext cx="1922673" cy="1922673"/>
      </dsp:txXfrm>
    </dsp:sp>
    <dsp:sp modelId="{C7924C3B-74A0-4E04-9ACD-AA58748208C2}">
      <dsp:nvSpPr>
        <dsp:cNvPr id="0" name=""/>
        <dsp:cNvSpPr/>
      </dsp:nvSpPr>
      <dsp:spPr>
        <a:xfrm rot="5400000">
          <a:off x="2057405" y="287126"/>
          <a:ext cx="1922673" cy="19226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ru-RU" sz="3400" kern="1200" dirty="0"/>
        </a:p>
      </dsp:txBody>
      <dsp:txXfrm rot="5400000">
        <a:off x="2057405" y="287126"/>
        <a:ext cx="1922673" cy="19226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182564"/>
          <a:ext cx="2223259" cy="115424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5 236,4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82564"/>
        <a:ext cx="2223259" cy="1154244"/>
      </dsp:txXfrm>
    </dsp:sp>
    <dsp:sp modelId="{533FCD74-EB48-4F3B-A517-2A893792E362}">
      <dsp:nvSpPr>
        <dsp:cNvPr id="0" name=""/>
        <dsp:cNvSpPr/>
      </dsp:nvSpPr>
      <dsp:spPr>
        <a:xfrm rot="5326126">
          <a:off x="1055446" y="1320076"/>
          <a:ext cx="141443" cy="2321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1535476"/>
          <a:ext cx="2270670" cy="6543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1 192,8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535476"/>
        <a:ext cx="2270670" cy="654390"/>
      </dsp:txXfrm>
    </dsp:sp>
    <dsp:sp modelId="{2BCC8C1B-6C08-4859-8E1A-C58339B4D8B2}">
      <dsp:nvSpPr>
        <dsp:cNvPr id="0" name=""/>
        <dsp:cNvSpPr/>
      </dsp:nvSpPr>
      <dsp:spPr>
        <a:xfrm rot="5400000">
          <a:off x="1077979" y="2203661"/>
          <a:ext cx="114899" cy="2131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47A3-9E8B-4AF5-ADCF-C5124E75CCF3}">
      <dsp:nvSpPr>
        <dsp:cNvPr id="0" name=""/>
        <dsp:cNvSpPr/>
      </dsp:nvSpPr>
      <dsp:spPr>
        <a:xfrm>
          <a:off x="0" y="2416960"/>
          <a:ext cx="2270670" cy="8095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</a:t>
          </a:r>
          <a:endParaRPr lang="ru-RU" sz="1300" b="1" i="0" kern="1200" baseline="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675,3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416960"/>
        <a:ext cx="2270670" cy="809573"/>
      </dsp:txXfrm>
    </dsp:sp>
    <dsp:sp modelId="{06AE8648-F78F-4EF6-8400-4AA18721D4AE}">
      <dsp:nvSpPr>
        <dsp:cNvPr id="0" name=""/>
        <dsp:cNvSpPr/>
      </dsp:nvSpPr>
      <dsp:spPr>
        <a:xfrm rot="5400000">
          <a:off x="1028520" y="3253289"/>
          <a:ext cx="213628" cy="2133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93350"/>
          <a:ext cx="2270670" cy="70198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3 317,1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493350"/>
        <a:ext cx="2270670" cy="701983"/>
      </dsp:txXfrm>
    </dsp:sp>
    <dsp:sp modelId="{82CA3189-2DFB-4C6C-AEAC-4A8EF00AEAC1}">
      <dsp:nvSpPr>
        <dsp:cNvPr id="0" name=""/>
        <dsp:cNvSpPr/>
      </dsp:nvSpPr>
      <dsp:spPr>
        <a:xfrm rot="5400000">
          <a:off x="1062185" y="4238845"/>
          <a:ext cx="199830" cy="1796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171CF-0790-4E4D-93B0-218A39723CB2}">
      <dsp:nvSpPr>
        <dsp:cNvPr id="0" name=""/>
        <dsp:cNvSpPr/>
      </dsp:nvSpPr>
      <dsp:spPr>
        <a:xfrm>
          <a:off x="0" y="4486942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accent2">
                  <a:lumMod val="75000"/>
                </a:schemeClr>
              </a:solidFill>
            </a:rPr>
            <a:t>51,2</a:t>
          </a:r>
          <a:endParaRPr lang="ru-RU" sz="13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486942"/>
        <a:ext cx="2270670" cy="567667"/>
      </dsp:txXfrm>
    </dsp:sp>
    <dsp:sp modelId="{AAC3F2B4-157D-4790-8015-6E537C180BAA}">
      <dsp:nvSpPr>
        <dsp:cNvPr id="0" name=""/>
        <dsp:cNvSpPr/>
      </dsp:nvSpPr>
      <dsp:spPr>
        <a:xfrm>
          <a:off x="2131222" y="181381"/>
          <a:ext cx="2285816" cy="9750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204,0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131222" y="181381"/>
        <a:ext cx="2285816" cy="975071"/>
      </dsp:txXfrm>
    </dsp:sp>
    <dsp:sp modelId="{4798FEFB-AB58-4431-A7F9-42E9B17B6F4E}">
      <dsp:nvSpPr>
        <dsp:cNvPr id="0" name=""/>
        <dsp:cNvSpPr/>
      </dsp:nvSpPr>
      <dsp:spPr>
        <a:xfrm rot="5400000">
          <a:off x="3224734" y="1205574"/>
          <a:ext cx="98792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138795" y="1354037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51,9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138795" y="1354037"/>
        <a:ext cx="2270670" cy="567667"/>
      </dsp:txXfrm>
    </dsp:sp>
    <dsp:sp modelId="{A60810FA-9D48-4742-8D10-C9BE1730B07F}">
      <dsp:nvSpPr>
        <dsp:cNvPr id="0" name=""/>
        <dsp:cNvSpPr/>
      </dsp:nvSpPr>
      <dsp:spPr>
        <a:xfrm rot="5400000">
          <a:off x="3224459" y="1971376"/>
          <a:ext cx="99341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138795" y="2120389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Штрафы, санкции, возмещение ущерба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21,9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138795" y="2120389"/>
        <a:ext cx="2270670" cy="567667"/>
      </dsp:txXfrm>
    </dsp:sp>
    <dsp:sp modelId="{88A79A31-F9BC-4515-90ED-B87B6CB0C64B}">
      <dsp:nvSpPr>
        <dsp:cNvPr id="0" name=""/>
        <dsp:cNvSpPr/>
      </dsp:nvSpPr>
      <dsp:spPr>
        <a:xfrm rot="3959259">
          <a:off x="3384948" y="2738958"/>
          <a:ext cx="120860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24DB7-3F7E-4169-B9FD-9029BE3DA77E}">
      <dsp:nvSpPr>
        <dsp:cNvPr id="0" name=""/>
        <dsp:cNvSpPr/>
      </dsp:nvSpPr>
      <dsp:spPr>
        <a:xfrm>
          <a:off x="2599582" y="2889202"/>
          <a:ext cx="2270670" cy="10987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Доходы от оказания платных услуг (работ) и </a:t>
          </a:r>
          <a:r>
            <a:rPr lang="ru-RU" sz="1300" b="1" i="1" kern="1200" baseline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некомерция</a:t>
          </a:r>
          <a:r>
            <a:rPr lang="ru-RU" sz="1300" b="1" i="1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 затрат государства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130,2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599582" y="2889202"/>
        <a:ext cx="2270670" cy="1098732"/>
      </dsp:txXfrm>
    </dsp:sp>
    <dsp:sp modelId="{9EDB9606-04C0-4A35-BF09-F6D8B309F0DE}">
      <dsp:nvSpPr>
        <dsp:cNvPr id="0" name=""/>
        <dsp:cNvSpPr/>
      </dsp:nvSpPr>
      <dsp:spPr>
        <a:xfrm>
          <a:off x="4768470" y="181381"/>
          <a:ext cx="2270670" cy="92555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baseline="0" dirty="0" smtClean="0">
              <a:solidFill>
                <a:schemeClr val="accent2">
                  <a:lumMod val="75000"/>
                </a:schemeClr>
              </a:solidFill>
            </a:rPr>
            <a:t>9 435,6</a:t>
          </a:r>
          <a:endParaRPr lang="ru-RU" sz="18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768470" y="181381"/>
        <a:ext cx="2270670" cy="925553"/>
      </dsp:txXfrm>
    </dsp:sp>
    <dsp:sp modelId="{B87D9AF3-9D96-437D-9631-B336EF8E02C8}">
      <dsp:nvSpPr>
        <dsp:cNvPr id="0" name=""/>
        <dsp:cNvSpPr/>
      </dsp:nvSpPr>
      <dsp:spPr>
        <a:xfrm rot="5400000">
          <a:off x="5854918" y="1155037"/>
          <a:ext cx="97773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768470" y="1302481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6 883,2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768470" y="1302481"/>
        <a:ext cx="2270670" cy="567667"/>
      </dsp:txXfrm>
    </dsp:sp>
    <dsp:sp modelId="{6F6AE7ED-23AD-429E-8E8E-EB41EB38A6B8}">
      <dsp:nvSpPr>
        <dsp:cNvPr id="0" name=""/>
        <dsp:cNvSpPr/>
      </dsp:nvSpPr>
      <dsp:spPr>
        <a:xfrm rot="5400000">
          <a:off x="5854134" y="1919820"/>
          <a:ext cx="99341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768470" y="2068833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192,9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768470" y="2068833"/>
        <a:ext cx="2270670" cy="567667"/>
      </dsp:txXfrm>
    </dsp:sp>
    <dsp:sp modelId="{D4C838FD-FF20-43F1-BDC0-22056A7BACAF}">
      <dsp:nvSpPr>
        <dsp:cNvPr id="0" name=""/>
        <dsp:cNvSpPr/>
      </dsp:nvSpPr>
      <dsp:spPr>
        <a:xfrm rot="5210998">
          <a:off x="5895846" y="2664222"/>
          <a:ext cx="55676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808229" y="2791285"/>
          <a:ext cx="2270670" cy="56766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2484,8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808229" y="2791285"/>
        <a:ext cx="2270670" cy="567667"/>
      </dsp:txXfrm>
    </dsp:sp>
    <dsp:sp modelId="{802D9521-891F-4ECA-A743-A0D8272B7CA6}">
      <dsp:nvSpPr>
        <dsp:cNvPr id="0" name=""/>
        <dsp:cNvSpPr/>
      </dsp:nvSpPr>
      <dsp:spPr>
        <a:xfrm rot="4844281">
          <a:off x="5995562" y="3344306"/>
          <a:ext cx="0" cy="993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05BC8-3450-4CEB-B88D-E074166A94ED}">
      <dsp:nvSpPr>
        <dsp:cNvPr id="0" name=""/>
        <dsp:cNvSpPr/>
      </dsp:nvSpPr>
      <dsp:spPr>
        <a:xfrm>
          <a:off x="5029211" y="3429000"/>
          <a:ext cx="2270670" cy="20024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Возврат остатков субсидий, субвенций и иных межбюджетных трансфертов, имеющих целевое назначение, прошлых лет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 -125,3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029211" y="3429000"/>
        <a:ext cx="2270670" cy="2002419"/>
      </dsp:txXfrm>
    </dsp:sp>
    <dsp:sp modelId="{573EB78C-2CCA-43A4-AE46-92365A68857E}">
      <dsp:nvSpPr>
        <dsp:cNvPr id="0" name=""/>
        <dsp:cNvSpPr/>
      </dsp:nvSpPr>
      <dsp:spPr>
        <a:xfrm>
          <a:off x="7784284" y="182744"/>
          <a:ext cx="2270670" cy="191359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14 876,0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784284" y="182744"/>
        <a:ext cx="2270670" cy="191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0.48611</cdr:y>
    </cdr:from>
    <cdr:to>
      <cdr:x>0.28571</cdr:x>
      <cdr:y>0.55556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2133601" y="2667000"/>
          <a:ext cx="609600" cy="3810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0.35659</cdr:x>
      <cdr:y>0.59722</cdr:y>
    </cdr:from>
    <cdr:to>
      <cdr:x>0.42857</cdr:x>
      <cdr:y>0.65278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>
          <a:off x="3423693" y="3276588"/>
          <a:ext cx="691108" cy="3048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0.49612</cdr:x>
      <cdr:y>0.59722</cdr:y>
    </cdr:from>
    <cdr:to>
      <cdr:x>0.57937</cdr:x>
      <cdr:y>0.63889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>
          <a:off x="4763347" y="3276588"/>
          <a:ext cx="799253" cy="2286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0.64286</cdr:x>
      <cdr:y>0.58333</cdr:y>
    </cdr:from>
    <cdr:to>
      <cdr:x>0.72148</cdr:x>
      <cdr:y>0.625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 flipV="1">
          <a:off x="6172200" y="3200400"/>
          <a:ext cx="754901" cy="22858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0.76984</cdr:x>
      <cdr:y>0.58333</cdr:y>
    </cdr:from>
    <cdr:to>
      <cdr:x>0.85714</cdr:x>
      <cdr:y>0.625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7391400" y="3200400"/>
          <a:ext cx="838200" cy="22858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0.18605</cdr:x>
      <cdr:y>0.20833</cdr:y>
    </cdr:from>
    <cdr:to>
      <cdr:x>0.27907</cdr:x>
      <cdr:y>0.26389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828800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0.20845</cdr:x>
      <cdr:y>0.45367</cdr:y>
    </cdr:from>
    <cdr:to>
      <cdr:x>0.28731</cdr:x>
      <cdr:y>0.50923</cdr:y>
    </cdr:to>
    <cdr:sp macro="" textlink="">
      <cdr:nvSpPr>
        <cdr:cNvPr id="30" name="TextBox 1"/>
        <cdr:cNvSpPr txBox="1"/>
      </cdr:nvSpPr>
      <cdr:spPr>
        <a:xfrm xmlns:a="http://schemas.openxmlformats.org/drawingml/2006/main" rot="19826412">
          <a:off x="2001398" y="2489018"/>
          <a:ext cx="757090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233,8 %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0.35798</cdr:x>
      <cdr:y>0.53398</cdr:y>
    </cdr:from>
    <cdr:to>
      <cdr:x>0.42775</cdr:x>
      <cdr:y>0.58954</cdr:y>
    </cdr:to>
    <cdr:sp macro="" textlink="">
      <cdr:nvSpPr>
        <cdr:cNvPr id="31" name="TextBox 1"/>
        <cdr:cNvSpPr txBox="1"/>
      </cdr:nvSpPr>
      <cdr:spPr>
        <a:xfrm xmlns:a="http://schemas.openxmlformats.org/drawingml/2006/main" rot="1189213">
          <a:off x="3437038" y="2929628"/>
          <a:ext cx="669875" cy="3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29,7%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0.49774</cdr:x>
      <cdr:y>0.5351</cdr:y>
    </cdr:from>
    <cdr:to>
      <cdr:x>0.5675</cdr:x>
      <cdr:y>0.59065</cdr:y>
    </cdr:to>
    <cdr:sp macro="" textlink="">
      <cdr:nvSpPr>
        <cdr:cNvPr id="33" name="TextBox 1"/>
        <cdr:cNvSpPr txBox="1"/>
      </cdr:nvSpPr>
      <cdr:spPr>
        <a:xfrm xmlns:a="http://schemas.openxmlformats.org/drawingml/2006/main" rot="897384">
          <a:off x="4778901" y="2935773"/>
          <a:ext cx="669780" cy="3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93,2%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0.63658</cdr:x>
      <cdr:y>0.53492</cdr:y>
    </cdr:from>
    <cdr:to>
      <cdr:x>0.70635</cdr:x>
      <cdr:y>0.59047</cdr:y>
    </cdr:to>
    <cdr:sp macro="" textlink="">
      <cdr:nvSpPr>
        <cdr:cNvPr id="35" name="TextBox 1"/>
        <cdr:cNvSpPr txBox="1"/>
      </cdr:nvSpPr>
      <cdr:spPr>
        <a:xfrm xmlns:a="http://schemas.openxmlformats.org/drawingml/2006/main" rot="20458820">
          <a:off x="6111905" y="2934802"/>
          <a:ext cx="669875" cy="3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101,0%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0.78044</cdr:x>
      <cdr:y>0.48184</cdr:y>
    </cdr:from>
    <cdr:to>
      <cdr:x>0.83343</cdr:x>
      <cdr:y>0.61368</cdr:y>
    </cdr:to>
    <cdr:sp macro="" textlink="">
      <cdr:nvSpPr>
        <cdr:cNvPr id="38" name="TextBox 1"/>
        <cdr:cNvSpPr txBox="1"/>
      </cdr:nvSpPr>
      <cdr:spPr>
        <a:xfrm xmlns:a="http://schemas.openxmlformats.org/drawingml/2006/main" rot="20487702">
          <a:off x="7493188" y="2643552"/>
          <a:ext cx="508784" cy="723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109,5%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0.18605</cdr:x>
      <cdr:y>0.22222</cdr:y>
    </cdr:from>
    <cdr:to>
      <cdr:x>0.26357</cdr:x>
      <cdr:y>0.26388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 flipV="1">
          <a:off x="1828800" y="1219200"/>
          <a:ext cx="762006" cy="2285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0.22481</cdr:x>
      <cdr:y>0.73611</cdr:y>
    </cdr:from>
    <cdr:to>
      <cdr:x>0.30233</cdr:x>
      <cdr:y>0.80555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2209800" y="4038600"/>
          <a:ext cx="762006" cy="38097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0.34884</cdr:x>
      <cdr:y>0.75</cdr:y>
    </cdr:from>
    <cdr:to>
      <cdr:x>0.42636</cdr:x>
      <cdr:y>0.80556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>
          <a:off x="3429000" y="4114800"/>
          <a:ext cx="762000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0.37209</cdr:x>
      <cdr:y>0.16667</cdr:y>
    </cdr:from>
    <cdr:to>
      <cdr:x>0.46512</cdr:x>
      <cdr:y>0.19444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 flipV="1">
          <a:off x="3657600" y="914400"/>
          <a:ext cx="9144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0.49612</cdr:x>
      <cdr:y>0.625</cdr:y>
    </cdr:from>
    <cdr:to>
      <cdr:x>0.57364</cdr:x>
      <cdr:y>0.66667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>
          <a:off x="4876800" y="3429006"/>
          <a:ext cx="762000" cy="2285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0.64341</cdr:x>
      <cdr:y>0.66667</cdr:y>
    </cdr:from>
    <cdr:to>
      <cdr:x>0.71318</cdr:x>
      <cdr:y>0.69444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>
          <a:off x="6324600" y="3657600"/>
          <a:ext cx="685800" cy="152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0.76744</cdr:x>
      <cdr:y>0.63888</cdr:y>
    </cdr:from>
    <cdr:to>
      <cdr:x>0.84496</cdr:x>
      <cdr:y>0.66667</cdr:y>
    </cdr:to>
    <cdr:sp macro="" textlink="">
      <cdr:nvSpPr>
        <cdr:cNvPr id="24" name="Прямая со стрелкой 23"/>
        <cdr:cNvSpPr/>
      </cdr:nvSpPr>
      <cdr:spPr>
        <a:xfrm xmlns:a="http://schemas.openxmlformats.org/drawingml/2006/main">
          <a:off x="7543800" y="3505162"/>
          <a:ext cx="762000" cy="15243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0.49612</cdr:x>
      <cdr:y>0.79167</cdr:y>
    </cdr:from>
    <cdr:to>
      <cdr:x>0.58139</cdr:x>
      <cdr:y>0.83334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>
          <a:off x="4876800" y="4343400"/>
          <a:ext cx="838188" cy="22861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0.63566</cdr:x>
      <cdr:y>0.81944</cdr:y>
    </cdr:from>
    <cdr:to>
      <cdr:x>0.72093</cdr:x>
      <cdr:y>0.83333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 flipV="1">
          <a:off x="6248400" y="4495800"/>
          <a:ext cx="838187" cy="7620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0.77519</cdr:x>
      <cdr:y>0.77778</cdr:y>
    </cdr:from>
    <cdr:to>
      <cdr:x>0.84496</cdr:x>
      <cdr:y>0.83334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7620001" y="4267200"/>
          <a:ext cx="685800" cy="3048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0.18605</cdr:x>
      <cdr:y>0.20833</cdr:y>
    </cdr:from>
    <cdr:to>
      <cdr:x>0.27907</cdr:x>
      <cdr:y>0.26389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828800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0.18141</cdr:x>
      <cdr:y>0.18507</cdr:y>
    </cdr:from>
    <cdr:to>
      <cdr:x>0.25118</cdr:x>
      <cdr:y>0.24062</cdr:y>
    </cdr:to>
    <cdr:sp macro="" textlink="">
      <cdr:nvSpPr>
        <cdr:cNvPr id="29" name="TextBox 28"/>
        <cdr:cNvSpPr txBox="1"/>
      </cdr:nvSpPr>
      <cdr:spPr>
        <a:xfrm xmlns:a="http://schemas.openxmlformats.org/drawingml/2006/main" rot="20489575">
          <a:off x="1783236" y="1015368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116,2%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0.22859</cdr:x>
      <cdr:y>0.70569</cdr:y>
    </cdr:from>
    <cdr:to>
      <cdr:x>0.29259</cdr:x>
      <cdr:y>0.76366</cdr:y>
    </cdr:to>
    <cdr:sp macro="" textlink="">
      <cdr:nvSpPr>
        <cdr:cNvPr id="30" name="TextBox 1"/>
        <cdr:cNvSpPr txBox="1"/>
      </cdr:nvSpPr>
      <cdr:spPr>
        <a:xfrm xmlns:a="http://schemas.openxmlformats.org/drawingml/2006/main" rot="19765299">
          <a:off x="2246955" y="3871704"/>
          <a:ext cx="629107" cy="31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282,8%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0.35835</cdr:x>
      <cdr:y>0.688</cdr:y>
    </cdr:from>
    <cdr:to>
      <cdr:x>0.42352</cdr:x>
      <cdr:y>0.74356</cdr:y>
    </cdr:to>
    <cdr:sp macro="" textlink="">
      <cdr:nvSpPr>
        <cdr:cNvPr id="31" name="TextBox 1"/>
        <cdr:cNvSpPr txBox="1"/>
      </cdr:nvSpPr>
      <cdr:spPr>
        <a:xfrm xmlns:a="http://schemas.openxmlformats.org/drawingml/2006/main" rot="1476512">
          <a:off x="3522473" y="3774634"/>
          <a:ext cx="640636" cy="3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15,9%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0.37366</cdr:x>
      <cdr:y>0.11821</cdr:y>
    </cdr:from>
    <cdr:to>
      <cdr:x>0.44343</cdr:x>
      <cdr:y>0.17376</cdr:y>
    </cdr:to>
    <cdr:sp macro="" textlink="">
      <cdr:nvSpPr>
        <cdr:cNvPr id="32" name="TextBox 1"/>
        <cdr:cNvSpPr txBox="1"/>
      </cdr:nvSpPr>
      <cdr:spPr>
        <a:xfrm xmlns:a="http://schemas.openxmlformats.org/drawingml/2006/main" rot="21198137">
          <a:off x="3673033" y="648555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106,3%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0.50667</cdr:x>
      <cdr:y>0.73488</cdr:y>
    </cdr:from>
    <cdr:to>
      <cdr:x>0.56948</cdr:x>
      <cdr:y>0.79043</cdr:y>
    </cdr:to>
    <cdr:sp macro="" textlink="">
      <cdr:nvSpPr>
        <cdr:cNvPr id="33" name="TextBox 1"/>
        <cdr:cNvSpPr txBox="1"/>
      </cdr:nvSpPr>
      <cdr:spPr>
        <a:xfrm xmlns:a="http://schemas.openxmlformats.org/drawingml/2006/main" rot="830610">
          <a:off x="4980494" y="4031838"/>
          <a:ext cx="61741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97,2%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0.50658</cdr:x>
      <cdr:y>0.5698</cdr:y>
    </cdr:from>
    <cdr:to>
      <cdr:x>0.57635</cdr:x>
      <cdr:y>0.62535</cdr:y>
    </cdr:to>
    <cdr:sp macro="" textlink="">
      <cdr:nvSpPr>
        <cdr:cNvPr id="34" name="TextBox 1"/>
        <cdr:cNvSpPr txBox="1"/>
      </cdr:nvSpPr>
      <cdr:spPr>
        <a:xfrm xmlns:a="http://schemas.openxmlformats.org/drawingml/2006/main" rot="836748">
          <a:off x="4979617" y="3126152"/>
          <a:ext cx="68582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89,8%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0.63706</cdr:x>
      <cdr:y>0.77108</cdr:y>
    </cdr:from>
    <cdr:to>
      <cdr:x>0.70683</cdr:x>
      <cdr:y>0.82092</cdr:y>
    </cdr:to>
    <cdr:sp macro="" textlink="">
      <cdr:nvSpPr>
        <cdr:cNvPr id="35" name="TextBox 1"/>
        <cdr:cNvSpPr txBox="1"/>
      </cdr:nvSpPr>
      <cdr:spPr>
        <a:xfrm xmlns:a="http://schemas.openxmlformats.org/drawingml/2006/main" rot="21193778">
          <a:off x="6262128" y="4230473"/>
          <a:ext cx="685826" cy="273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122,4%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0.64585</cdr:x>
      <cdr:y>0.5956</cdr:y>
    </cdr:from>
    <cdr:to>
      <cdr:x>0.71562</cdr:x>
      <cdr:y>0.65115</cdr:y>
    </cdr:to>
    <cdr:sp macro="" textlink="">
      <cdr:nvSpPr>
        <cdr:cNvPr id="37" name="TextBox 1"/>
        <cdr:cNvSpPr txBox="1"/>
      </cdr:nvSpPr>
      <cdr:spPr>
        <a:xfrm xmlns:a="http://schemas.openxmlformats.org/drawingml/2006/main" rot="712551">
          <a:off x="6348619" y="3267707"/>
          <a:ext cx="685825" cy="3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80,8%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0.77073</cdr:x>
      <cdr:y>0.73174</cdr:y>
    </cdr:from>
    <cdr:to>
      <cdr:x>0.8405</cdr:x>
      <cdr:y>0.7873</cdr:y>
    </cdr:to>
    <cdr:sp macro="" textlink="">
      <cdr:nvSpPr>
        <cdr:cNvPr id="38" name="TextBox 1"/>
        <cdr:cNvSpPr txBox="1"/>
      </cdr:nvSpPr>
      <cdr:spPr>
        <a:xfrm xmlns:a="http://schemas.openxmlformats.org/drawingml/2006/main" rot="20130674">
          <a:off x="7576128" y="4014638"/>
          <a:ext cx="685854" cy="30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142,7%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0.77713</cdr:x>
      <cdr:y>0.57958</cdr:y>
    </cdr:from>
    <cdr:to>
      <cdr:x>0.85055</cdr:x>
      <cdr:y>0.6336</cdr:y>
    </cdr:to>
    <cdr:sp macro="" textlink="">
      <cdr:nvSpPr>
        <cdr:cNvPr id="39" name="TextBox 1"/>
        <cdr:cNvSpPr txBox="1"/>
      </cdr:nvSpPr>
      <cdr:spPr>
        <a:xfrm xmlns:a="http://schemas.openxmlformats.org/drawingml/2006/main" rot="550017">
          <a:off x="7638999" y="3179795"/>
          <a:ext cx="721704" cy="296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63,9%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0.09213</cdr:x>
      <cdr:y>0.09249</cdr:y>
    </cdr:from>
    <cdr:to>
      <cdr:x>0.99223</cdr:x>
      <cdr:y>0.17143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4400" y="457200"/>
          <a:ext cx="8933537" cy="390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0.08445</cdr:x>
      <cdr:y>0.2158</cdr:y>
    </cdr:from>
    <cdr:to>
      <cdr:x>0.98455</cdr:x>
      <cdr:y>0.2907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8200" y="1066800"/>
          <a:ext cx="8933537" cy="370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пошлина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0.09213</cdr:x>
      <cdr:y>0.3237</cdr:y>
    </cdr:from>
    <cdr:to>
      <cdr:x>0.99223</cdr:x>
      <cdr:y>0.39859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4400" y="1600200"/>
          <a:ext cx="8933537" cy="370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0.80614</cdr:x>
      <cdr:y>0.47784</cdr:y>
    </cdr:from>
    <cdr:to>
      <cdr:x>0.99711</cdr:x>
      <cdr:y>0.55679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001000" y="2362200"/>
          <a:ext cx="1895342" cy="39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0.09213</cdr:x>
      <cdr:y>0.61657</cdr:y>
    </cdr:from>
    <cdr:to>
      <cdr:x>0.99223</cdr:x>
      <cdr:y>0.69349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4400" y="3048000"/>
          <a:ext cx="8933537" cy="380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</a:p>
      </cdr:txBody>
    </cdr:sp>
  </cdr:relSizeAnchor>
  <cdr:relSizeAnchor xmlns:cdr="http://schemas.openxmlformats.org/drawingml/2006/chartDrawing">
    <cdr:from>
      <cdr:x>0.08453</cdr:x>
      <cdr:y>0.87247</cdr:y>
    </cdr:from>
    <cdr:to>
      <cdr:x>0.98463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159" y="4462619"/>
          <a:ext cx="8924964" cy="652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0.08933</cdr:x>
      <cdr:y>0.75143</cdr:y>
    </cdr:from>
    <cdr:to>
      <cdr:x>0.98943</cdr:x>
      <cdr:y>0.8324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85786" y="3843494"/>
          <a:ext cx="8924964" cy="414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0.19847</cdr:x>
      <cdr:y>0.25052</cdr:y>
    </cdr:from>
    <cdr:to>
      <cdr:x>0.28244</cdr:x>
      <cdr:y>0.31732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981200" y="1143000"/>
          <a:ext cx="838200" cy="3047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0.20839</cdr:x>
      <cdr:y>0.27896</cdr:y>
    </cdr:from>
    <cdr:to>
      <cdr:x>0.28329</cdr:x>
      <cdr:y>0.33742</cdr:y>
    </cdr:to>
    <cdr:sp macro="" textlink="">
      <cdr:nvSpPr>
        <cdr:cNvPr id="6" name="TextBox 5"/>
        <cdr:cNvSpPr txBox="1"/>
      </cdr:nvSpPr>
      <cdr:spPr>
        <a:xfrm xmlns:a="http://schemas.openxmlformats.org/drawingml/2006/main" rot="20286885">
          <a:off x="2080169" y="1272735"/>
          <a:ext cx="747666" cy="26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141,5%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0.33806</cdr:x>
      <cdr:y>0.29568</cdr:y>
    </cdr:from>
    <cdr:to>
      <cdr:x>0.40992</cdr:x>
      <cdr:y>0.35205</cdr:y>
    </cdr:to>
    <cdr:sp macro="" textlink="">
      <cdr:nvSpPr>
        <cdr:cNvPr id="7" name="TextBox 6"/>
        <cdr:cNvSpPr txBox="1"/>
      </cdr:nvSpPr>
      <cdr:spPr>
        <a:xfrm xmlns:a="http://schemas.openxmlformats.org/drawingml/2006/main" rot="1379075">
          <a:off x="3374541" y="1349042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70,7%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0.46655</cdr:x>
      <cdr:y>0.27329</cdr:y>
    </cdr:from>
    <cdr:to>
      <cdr:x>0.53841</cdr:x>
      <cdr:y>0.32966</cdr:y>
    </cdr:to>
    <cdr:sp macro="" textlink="">
      <cdr:nvSpPr>
        <cdr:cNvPr id="8" name="TextBox 7"/>
        <cdr:cNvSpPr txBox="1"/>
      </cdr:nvSpPr>
      <cdr:spPr>
        <a:xfrm xmlns:a="http://schemas.openxmlformats.org/drawingml/2006/main" rot="1166650">
          <a:off x="4657163" y="1246873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105,5%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0.34351</cdr:x>
      <cdr:y>0.24384</cdr:y>
    </cdr:from>
    <cdr:to>
      <cdr:x>0.42748</cdr:x>
      <cdr:y>0.31733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3428986" y="1112514"/>
          <a:ext cx="838214" cy="33528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0.47328</cdr:x>
      <cdr:y>0.23382</cdr:y>
    </cdr:from>
    <cdr:to>
      <cdr:x>0.56489</cdr:x>
      <cdr:y>0.30063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4724376" y="1066798"/>
          <a:ext cx="914424" cy="30480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0.61069</cdr:x>
      <cdr:y>0.23382</cdr:y>
    </cdr:from>
    <cdr:to>
      <cdr:x>0.69466</cdr:x>
      <cdr:y>0.25052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6096000" y="1066800"/>
          <a:ext cx="838200" cy="7618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0.74809</cdr:x>
      <cdr:y>0.15031</cdr:y>
    </cdr:from>
    <cdr:to>
      <cdr:x>0.83206</cdr:x>
      <cdr:y>0.23382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7467600" y="685800"/>
          <a:ext cx="838200" cy="38098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0.63466</cdr:x>
      <cdr:y>0.23896</cdr:y>
    </cdr:from>
    <cdr:to>
      <cdr:x>0.68831</cdr:x>
      <cdr:y>0.29676</cdr:y>
    </cdr:to>
    <cdr:sp macro="" textlink="">
      <cdr:nvSpPr>
        <cdr:cNvPr id="14" name="TextBox 1"/>
        <cdr:cNvSpPr txBox="1"/>
      </cdr:nvSpPr>
      <cdr:spPr>
        <a:xfrm xmlns:a="http://schemas.openxmlformats.org/drawingml/2006/main" rot="21291846">
          <a:off x="6335328" y="1090242"/>
          <a:ext cx="535551" cy="263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90,6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0.76494</cdr:x>
      <cdr:y>0.1862</cdr:y>
    </cdr:from>
    <cdr:to>
      <cdr:x>0.8368</cdr:x>
      <cdr:y>0.24257</cdr:y>
    </cdr:to>
    <cdr:sp macro="" textlink="">
      <cdr:nvSpPr>
        <cdr:cNvPr id="15" name="TextBox 1"/>
        <cdr:cNvSpPr txBox="1"/>
      </cdr:nvSpPr>
      <cdr:spPr>
        <a:xfrm xmlns:a="http://schemas.openxmlformats.org/drawingml/2006/main" rot="20035858">
          <a:off x="7635788" y="849523"/>
          <a:ext cx="717321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125,2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0.22772</cdr:x>
      <cdr:y>0.369</cdr:y>
    </cdr:from>
    <cdr:to>
      <cdr:x>0.30693</cdr:x>
      <cdr:y>0.42804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752600" y="1905000"/>
          <a:ext cx="609600" cy="304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0.36634</cdr:x>
      <cdr:y>0.38376</cdr:y>
    </cdr:from>
    <cdr:to>
      <cdr:x>0.44554</cdr:x>
      <cdr:y>0.47232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819400" y="1981200"/>
          <a:ext cx="609600" cy="457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0.49505</cdr:x>
      <cdr:y>0.47232</cdr:y>
    </cdr:from>
    <cdr:to>
      <cdr:x>0.57265</cdr:x>
      <cdr:y>0.52965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3810003" y="2438376"/>
          <a:ext cx="597192" cy="2959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0.63205</cdr:x>
      <cdr:y>0.51489</cdr:y>
    </cdr:from>
    <cdr:to>
      <cdr:x>0.72116</cdr:x>
      <cdr:y>0.55917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4864395" y="2658140"/>
          <a:ext cx="685800" cy="2286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0.77067</cdr:x>
      <cdr:y>0.39681</cdr:y>
    </cdr:from>
    <cdr:to>
      <cdr:x>0.84987</cdr:x>
      <cdr:y>0.47061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931195" y="2048541"/>
          <a:ext cx="609600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0.23231</cdr:x>
      <cdr:y>0.38682</cdr:y>
    </cdr:from>
    <cdr:to>
      <cdr:x>0.32962</cdr:x>
      <cdr:y>0.43859</cdr:y>
    </cdr:to>
    <cdr:sp macro="" textlink="">
      <cdr:nvSpPr>
        <cdr:cNvPr id="7" name="TextBox 1"/>
        <cdr:cNvSpPr txBox="1"/>
      </cdr:nvSpPr>
      <cdr:spPr>
        <a:xfrm xmlns:a="http://schemas.openxmlformats.org/drawingml/2006/main" rot="19941535">
          <a:off x="1787894" y="1996956"/>
          <a:ext cx="748936" cy="26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105,5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0.36679</cdr:x>
      <cdr:y>0.44442</cdr:y>
    </cdr:from>
    <cdr:to>
      <cdr:x>0.45508</cdr:x>
      <cdr:y>0.49623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822874" y="2294357"/>
          <a:ext cx="679520" cy="26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88,6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0.49134</cdr:x>
      <cdr:y>0.52616</cdr:y>
    </cdr:from>
    <cdr:to>
      <cdr:x>0.57963</cdr:x>
      <cdr:y>0.57797</cdr:y>
    </cdr:to>
    <cdr:sp macro="" textlink="">
      <cdr:nvSpPr>
        <cdr:cNvPr id="11" name="TextBox 1"/>
        <cdr:cNvSpPr txBox="1"/>
      </cdr:nvSpPr>
      <cdr:spPr>
        <a:xfrm xmlns:a="http://schemas.openxmlformats.org/drawingml/2006/main" rot="1571385">
          <a:off x="3781429" y="2716340"/>
          <a:ext cx="679547" cy="267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94,6%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0.64523</cdr:x>
      <cdr:y>0.5533</cdr:y>
    </cdr:from>
    <cdr:to>
      <cdr:x>0.73352</cdr:x>
      <cdr:y>0.60509</cdr:y>
    </cdr:to>
    <cdr:sp macro="" textlink="">
      <cdr:nvSpPr>
        <cdr:cNvPr id="12" name="TextBox 1"/>
        <cdr:cNvSpPr txBox="1"/>
      </cdr:nvSpPr>
      <cdr:spPr>
        <a:xfrm xmlns:a="http://schemas.openxmlformats.org/drawingml/2006/main" rot="20220345">
          <a:off x="4965822" y="2856437"/>
          <a:ext cx="679495" cy="267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131,2%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0.77259</cdr:x>
      <cdr:y>0.46051</cdr:y>
    </cdr:from>
    <cdr:to>
      <cdr:x>0.87449</cdr:x>
      <cdr:y>0.51231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21109">
          <a:off x="5946000" y="2377407"/>
          <a:ext cx="784243" cy="267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132,8%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0.20238</cdr:x>
      <cdr:y>0.40336</cdr:y>
    </cdr:from>
    <cdr:to>
      <cdr:x>0.43006</cdr:x>
      <cdr:y>0.62745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371600"/>
          <a:ext cx="1457334" cy="7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5787,0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</cdr:x>
      <cdr:y>0.6</cdr:y>
    </cdr:from>
    <cdr:to>
      <cdr:x>0.72</cdr:x>
      <cdr:y>0.7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4648200" y="2743200"/>
          <a:ext cx="838200" cy="457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</cdr:x>
      <cdr:y>0.15014</cdr:y>
    </cdr:from>
    <cdr:to>
      <cdr:x>0.87</cdr:x>
      <cdr:y>0.2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6019800" y="686440"/>
          <a:ext cx="609600" cy="22796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0.60336</cdr:x>
      <cdr:y>0.56242</cdr:y>
    </cdr:from>
    <cdr:to>
      <cdr:x>0.68304</cdr:x>
      <cdr:y>0.62022</cdr:y>
    </cdr:to>
    <cdr:sp macro="" textlink="">
      <cdr:nvSpPr>
        <cdr:cNvPr id="14" name="TextBox 1"/>
        <cdr:cNvSpPr txBox="1"/>
      </cdr:nvSpPr>
      <cdr:spPr>
        <a:xfrm xmlns:a="http://schemas.openxmlformats.org/drawingml/2006/main" rot="19819181">
          <a:off x="4597596" y="2571387"/>
          <a:ext cx="607167" cy="26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5,9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0.79378</cdr:x>
      <cdr:y>0.1066</cdr:y>
    </cdr:from>
    <cdr:to>
      <cdr:x>0.86564</cdr:x>
      <cdr:y>0.16297</cdr:y>
    </cdr:to>
    <cdr:sp macro="" textlink="">
      <cdr:nvSpPr>
        <cdr:cNvPr id="15" name="TextBox 1"/>
        <cdr:cNvSpPr txBox="1"/>
      </cdr:nvSpPr>
      <cdr:spPr>
        <a:xfrm xmlns:a="http://schemas.openxmlformats.org/drawingml/2006/main" rot="1244933">
          <a:off x="6048604" y="487375"/>
          <a:ext cx="547573" cy="25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98,1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0.21978</cdr:x>
      <cdr:y>0.42317</cdr:y>
    </cdr:from>
    <cdr:to>
      <cdr:x>0.44746</cdr:x>
      <cdr:y>0.64726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600200"/>
          <a:ext cx="1578779" cy="84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260,1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chart" Target="../charts/chart1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554251" y="1525434"/>
            <a:ext cx="2576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25" dirty="0">
                <a:solidFill>
                  <a:srgbClr val="070705"/>
                </a:solidFill>
                <a:latin typeface="Times New Roman"/>
                <a:cs typeface="Times New Roman"/>
              </a:rPr>
              <a:t>Бюджет </a:t>
            </a:r>
            <a:r>
              <a:rPr sz="2000" i="1" spc="90" dirty="0">
                <a:solidFill>
                  <a:srgbClr val="070705"/>
                </a:solidFill>
                <a:latin typeface="Times New Roman"/>
                <a:cs typeface="Times New Roman"/>
              </a:rPr>
              <a:t>для</a:t>
            </a:r>
            <a:r>
              <a:rPr sz="2000" i="1" spc="-114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2000" i="1" spc="50" dirty="0">
                <a:solidFill>
                  <a:srgbClr val="1F1F1F"/>
                </a:solidFill>
                <a:latin typeface="Times New Roman"/>
                <a:cs typeface="Times New Roman"/>
              </a:rPr>
              <a:t>г</a:t>
            </a:r>
            <a:r>
              <a:rPr sz="2000" i="1" spc="50" dirty="0">
                <a:solidFill>
                  <a:srgbClr val="070705"/>
                </a:solidFill>
                <a:latin typeface="Times New Roman"/>
                <a:cs typeface="Times New Roman"/>
              </a:rPr>
              <a:t>раждан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0" y="2635250"/>
            <a:ext cx="4524375" cy="34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ts val="4130"/>
              </a:lnSpc>
            </a:pPr>
            <a:r>
              <a:rPr sz="3450" spc="50" dirty="0" err="1">
                <a:solidFill>
                  <a:srgbClr val="070705"/>
                </a:solidFill>
                <a:latin typeface="Times New Roman"/>
                <a:cs typeface="Times New Roman"/>
              </a:rPr>
              <a:t>Исполнение</a:t>
            </a: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50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бюджета</a:t>
            </a:r>
            <a:r>
              <a:rPr lang="ru-RU"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lang="ru-RU" sz="3450" spc="50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сельского поселения</a:t>
            </a:r>
            <a:r>
              <a:rPr sz="3450" spc="50" dirty="0" smtClean="0">
                <a:solidFill>
                  <a:srgbClr val="070705"/>
                </a:solidFill>
                <a:latin typeface="Times New Roman"/>
                <a:cs typeface="Times New Roman"/>
              </a:rPr>
              <a:t>  </a:t>
            </a:r>
            <a:r>
              <a:rPr sz="3450" spc="50" dirty="0">
                <a:solidFill>
                  <a:srgbClr val="070705"/>
                </a:solidFill>
                <a:latin typeface="Times New Roman"/>
                <a:cs typeface="Times New Roman"/>
              </a:rPr>
              <a:t>Миллеровского</a:t>
            </a:r>
            <a:r>
              <a:rPr sz="3450" spc="290" dirty="0">
                <a:solidFill>
                  <a:srgbClr val="070705"/>
                </a:solidFill>
                <a:latin typeface="Times New Roman"/>
                <a:cs typeface="Times New Roman"/>
              </a:rPr>
              <a:t> </a:t>
            </a:r>
            <a:r>
              <a:rPr sz="3450" spc="45" dirty="0">
                <a:solidFill>
                  <a:srgbClr val="070705"/>
                </a:solidFill>
                <a:latin typeface="Times New Roman"/>
                <a:cs typeface="Times New Roman"/>
              </a:rPr>
              <a:t>района</a:t>
            </a: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</a:pPr>
            <a:r>
              <a:rPr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за201</a:t>
            </a:r>
            <a:r>
              <a:rPr lang="ru-RU" sz="4650" b="1" spc="245" dirty="0" smtClean="0">
                <a:solidFill>
                  <a:srgbClr val="070705"/>
                </a:solidFill>
                <a:latin typeface="Times New Roman"/>
                <a:cs typeface="Times New Roman"/>
              </a:rPr>
              <a:t>8</a:t>
            </a:r>
            <a:r>
              <a:rPr sz="4650" b="1" spc="245" dirty="0" err="1" smtClean="0">
                <a:solidFill>
                  <a:srgbClr val="070705"/>
                </a:solidFill>
                <a:latin typeface="Times New Roman"/>
                <a:cs typeface="Times New Roman"/>
              </a:rPr>
              <a:t>год</a:t>
            </a:r>
            <a:endParaRPr sz="46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0" y="316065"/>
              <a:ext cx="445030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31313"/>
                  </a:solidFill>
                  <a:latin typeface="Arial"/>
                  <a:cs typeface="Arial"/>
                </a:rPr>
                <a:t>1</a:t>
              </a:r>
              <a:endParaRPr sz="1300" dirty="0">
                <a:latin typeface="Arial"/>
                <a:cs typeface="Arial"/>
              </a:endParaRPr>
            </a:p>
          </p:txBody>
        </p:sp>
      </p:grpSp>
      <p:pic>
        <p:nvPicPr>
          <p:cNvPr id="11" name="Рисунок 10" descr="C:\Users\Пользователь\Pictures\бюджет для гражда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03505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528979" y="865494"/>
            <a:ext cx="7625080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Государстве</a:t>
            </a:r>
            <a:r>
              <a:rPr lang="ru-RU" sz="2350" b="1" spc="-7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нная</a:t>
            </a:r>
            <a:r>
              <a:rPr sz="2350" b="1" spc="-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D3792D"/>
                </a:solidFill>
                <a:latin typeface="Times New Roman"/>
                <a:cs typeface="Times New Roman"/>
              </a:rPr>
              <a:t>пошлина </a:t>
            </a:r>
            <a:r>
              <a:rPr sz="2350" b="1" spc="-110" dirty="0" err="1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11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11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50" b="1" spc="-9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3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8386" y="1620172"/>
            <a:ext cx="96456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5" dirty="0">
                <a:solidFill>
                  <a:srgbClr val="0C0E0C"/>
                </a:solidFill>
                <a:latin typeface="Times New Roman"/>
                <a:cs typeface="Times New Roman"/>
              </a:rPr>
              <a:t>тыс.</a:t>
            </a:r>
            <a:r>
              <a:rPr sz="1350" b="1" spc="-70" dirty="0">
                <a:solidFill>
                  <a:srgbClr val="0C0E0C"/>
                </a:solidFill>
                <a:latin typeface="Times New Roman"/>
                <a:cs typeface="Times New Roman"/>
              </a:rPr>
              <a:t> </a:t>
            </a:r>
            <a:r>
              <a:rPr sz="1350" b="1" spc="5" dirty="0">
                <a:solidFill>
                  <a:srgbClr val="0C0E0C"/>
                </a:solidFill>
                <a:latin typeface="Times New Roman"/>
                <a:cs typeface="Times New Roman"/>
              </a:rPr>
              <a:t>рублей</a:t>
            </a:r>
            <a:endParaRPr sz="135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46100" y="1401939"/>
          <a:ext cx="9905999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575300" y="349250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10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79500" y="882650"/>
            <a:ext cx="8436610" cy="137858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Показатели</a:t>
            </a:r>
            <a:r>
              <a:rPr sz="2350" spc="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поступления</a:t>
            </a:r>
            <a:r>
              <a:rPr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D4792B"/>
                </a:solidFill>
                <a:latin typeface="Times New Roman"/>
                <a:cs typeface="Times New Roman"/>
              </a:rPr>
              <a:t>доходов </a:t>
            </a:r>
            <a:r>
              <a:rPr sz="2350" spc="55" dirty="0">
                <a:solidFill>
                  <a:srgbClr val="D4792B"/>
                </a:solidFill>
                <a:latin typeface="Times New Roman"/>
                <a:cs typeface="Times New Roman"/>
              </a:rPr>
              <a:t>от </a:t>
            </a:r>
            <a:r>
              <a:rPr sz="2350" spc="10" dirty="0">
                <a:solidFill>
                  <a:srgbClr val="D4792B"/>
                </a:solidFill>
                <a:latin typeface="Times New Roman"/>
                <a:cs typeface="Times New Roman"/>
              </a:rPr>
              <a:t>использования </a:t>
            </a:r>
            <a:r>
              <a:rPr sz="2350" spc="-15" dirty="0">
                <a:solidFill>
                  <a:srgbClr val="D4792B"/>
                </a:solidFill>
                <a:latin typeface="Times New Roman"/>
                <a:cs typeface="Times New Roman"/>
              </a:rPr>
              <a:t>имущества,  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находящегося</a:t>
            </a:r>
            <a:r>
              <a:rPr sz="2250" spc="4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250" spc="40" dirty="0">
                <a:solidFill>
                  <a:srgbClr val="D4792B"/>
                </a:solidFill>
                <a:latin typeface="Times New Roman"/>
                <a:cs typeface="Times New Roman"/>
              </a:rPr>
              <a:t>в государственной </a:t>
            </a:r>
            <a:r>
              <a:rPr sz="2250" spc="45" dirty="0">
                <a:solidFill>
                  <a:srgbClr val="D4792B"/>
                </a:solidFill>
                <a:latin typeface="Times New Roman"/>
                <a:cs typeface="Times New Roman"/>
              </a:rPr>
              <a:t>и муниципальной </a:t>
            </a:r>
            <a:r>
              <a:rPr sz="2350" spc="-35" dirty="0">
                <a:solidFill>
                  <a:srgbClr val="D4792B"/>
                </a:solidFill>
                <a:latin typeface="Times New Roman"/>
                <a:cs typeface="Times New Roman"/>
              </a:rPr>
              <a:t>собственности  в 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бюджете</a:t>
            </a:r>
            <a:r>
              <a:rPr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spc="-5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spc="-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сельского поселения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350" spc="-1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</a:t>
            </a:r>
            <a:r>
              <a:rPr lang="ru-RU" sz="2350" spc="-1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района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7100" y="1797050"/>
            <a:ext cx="12922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b="1" spc="65" dirty="0">
                <a:solidFill>
                  <a:srgbClr val="0F0F0F"/>
                </a:solidFill>
                <a:latin typeface="Times New Roman"/>
                <a:cs typeface="Times New Roman"/>
              </a:rPr>
              <a:t>тыс.</a:t>
            </a:r>
            <a:r>
              <a:rPr sz="1600" b="1" spc="-15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20" dirty="0" err="1" smtClean="0">
                <a:solidFill>
                  <a:srgbClr val="0F0F0F"/>
                </a:solidFill>
                <a:latin typeface="Times New Roman"/>
                <a:cs typeface="Times New Roman"/>
              </a:rPr>
              <a:t>р</a:t>
            </a:r>
            <a:r>
              <a:rPr sz="1600" b="1" spc="20" dirty="0" err="1" smtClean="0">
                <a:solidFill>
                  <a:srgbClr val="0F0F0F"/>
                </a:solidFill>
                <a:latin typeface="Times New Roman"/>
                <a:cs typeface="Times New Roman"/>
              </a:rPr>
              <a:t>ублей</a:t>
            </a:r>
            <a:endParaRPr sz="1600" b="1" dirty="0">
              <a:latin typeface="Times New Roman"/>
              <a:cs typeface="Times New Roman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469900" y="2254250"/>
          <a:ext cx="9982200" cy="475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8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55753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11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7552" y="958850"/>
            <a:ext cx="8094011" cy="641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57450" marR="5080" indent="-2445385" algn="ctr">
              <a:lnSpc>
                <a:spcPts val="2500"/>
              </a:lnSpc>
            </a:pPr>
            <a:r>
              <a:rPr lang="ru-RU" sz="2300" b="1" spc="-9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300" b="1" spc="-8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-8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сельского поселения</a:t>
            </a:r>
          </a:p>
          <a:p>
            <a:pPr marL="2457450" marR="5080" indent="-2445385" algn="ctr">
              <a:lnSpc>
                <a:spcPts val="2500"/>
              </a:lnSpc>
            </a:pPr>
            <a:r>
              <a:rPr sz="2300" b="1" spc="-6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2013-201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2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D3792D"/>
                </a:solidFill>
                <a:latin typeface="Times New Roman"/>
                <a:cs typeface="Times New Roman"/>
              </a:rPr>
              <a:t>гг.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317500" y="2025650"/>
          <a:ext cx="99822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4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864" y="896220"/>
            <a:ext cx="836168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Структура </a:t>
            </a:r>
            <a:r>
              <a:rPr sz="2300" b="1" spc="-60" dirty="0">
                <a:solidFill>
                  <a:srgbClr val="D3772A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80" dirty="0" err="1">
                <a:solidFill>
                  <a:srgbClr val="D3772A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-80" dirty="0" smtClean="0">
                <a:solidFill>
                  <a:srgbClr val="D3772A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spc="-6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6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 </a:t>
            </a:r>
            <a:r>
              <a:rPr sz="2300" b="1" spc="-65" dirty="0">
                <a:solidFill>
                  <a:srgbClr val="D3772A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8</a:t>
            </a:r>
            <a:r>
              <a:rPr sz="2300" b="1" spc="-22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393700" y="1644650"/>
          <a:ext cx="96012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</a:t>
              </a: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simg.sput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1" y="577850"/>
            <a:ext cx="3907692" cy="2743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851900" y="1873250"/>
            <a:ext cx="1316735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59256" y="316065"/>
            <a:ext cx="4699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75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900" y="806450"/>
            <a:ext cx="5825490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150" b="1" spc="12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</a:t>
            </a:r>
            <a:r>
              <a:rPr lang="ru-RU" sz="2150" b="1" spc="12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к</a:t>
            </a:r>
            <a:r>
              <a:rPr sz="2150" b="1" spc="10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а </a:t>
            </a:r>
            <a:r>
              <a:rPr sz="2150" b="1" spc="1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2150" b="1" spc="1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б</a:t>
            </a:r>
            <a:r>
              <a:rPr sz="2150" b="1" spc="2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юджета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2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150" b="1" spc="2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Миллеровского</a:t>
            </a:r>
            <a:r>
              <a:rPr lang="ru-RU" sz="2150" b="1" spc="2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района на культуру</a:t>
            </a:r>
            <a:endParaRPr sz="2150" dirty="0">
              <a:latin typeface="Times New Roman"/>
              <a:cs typeface="Times New Roman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2387305" y="2034510"/>
          <a:ext cx="7696199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1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/>
            <p:cNvSpPr txBox="1"/>
            <p:nvPr/>
          </p:nvSpPr>
          <p:spPr>
            <a:xfrm>
              <a:off x="56515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14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93700" y="4768850"/>
            <a:ext cx="4895850" cy="248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11"/>
          <p:cNvSpPr txBox="1"/>
          <p:nvPr/>
        </p:nvSpPr>
        <p:spPr>
          <a:xfrm>
            <a:off x="10075516" y="167813"/>
            <a:ext cx="78105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solidFill>
                  <a:srgbClr val="5687CF"/>
                </a:solidFill>
                <a:latin typeface="Arial"/>
                <a:cs typeface="Arial"/>
              </a:rPr>
              <a:t>'</a:t>
            </a:r>
            <a:r>
              <a:rPr sz="550" spc="-105" dirty="0">
                <a:solidFill>
                  <a:srgbClr val="5687C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5D8EB3"/>
                </a:solidFill>
                <a:latin typeface="Arial"/>
                <a:cs typeface="Arial"/>
              </a:rPr>
              <a:t>,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900" y="654050"/>
            <a:ext cx="972185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5"/>
              </a:lnSpc>
            </a:pPr>
            <a:r>
              <a:rPr sz="2350" b="1" spc="-1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Стру</a:t>
            </a:r>
            <a:r>
              <a:rPr lang="ru-RU" sz="2350" b="1" spc="-1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к</a:t>
            </a:r>
            <a:r>
              <a:rPr sz="2350" b="1" spc="-1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тура</a:t>
            </a:r>
            <a:r>
              <a:rPr sz="2350" b="1" spc="-1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75" dirty="0">
                <a:solidFill>
                  <a:srgbClr val="D3792D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err="1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9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50" b="1" spc="-9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3792D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85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5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5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5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>
                <a:solidFill>
                  <a:srgbClr val="D3792D"/>
                </a:solidFill>
                <a:latin typeface="Times New Roman"/>
                <a:cs typeface="Times New Roman"/>
              </a:rPr>
              <a:t>году </a:t>
            </a:r>
            <a:r>
              <a:rPr sz="2350" b="1" spc="-15" dirty="0">
                <a:solidFill>
                  <a:srgbClr val="D3792D"/>
                </a:solidFill>
                <a:latin typeface="Times New Roman"/>
                <a:cs typeface="Times New Roman"/>
              </a:rPr>
              <a:t>по</a:t>
            </a:r>
            <a:r>
              <a:rPr sz="235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3792D"/>
                </a:solidFill>
                <a:latin typeface="Times New Roman"/>
                <a:cs typeface="Times New Roman"/>
              </a:rPr>
              <a:t>отрасли</a:t>
            </a:r>
            <a:endParaRPr sz="2350" dirty="0">
              <a:latin typeface="Times New Roman"/>
              <a:cs typeface="Times New Roman"/>
            </a:endParaRPr>
          </a:p>
          <a:p>
            <a:pPr marR="21590" algn="ctr">
              <a:lnSpc>
                <a:spcPts val="2825"/>
              </a:lnSpc>
            </a:pPr>
            <a:r>
              <a:rPr lang="ru-RU" sz="2450" b="1" i="1" spc="-160" dirty="0" smtClean="0">
                <a:solidFill>
                  <a:srgbClr val="BA7C44"/>
                </a:solidFill>
                <a:latin typeface="Times New Roman"/>
                <a:cs typeface="Times New Roman"/>
              </a:rPr>
              <a:t>«Культура»</a:t>
            </a:r>
            <a:endParaRPr sz="245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984500" y="1416050"/>
          <a:ext cx="64008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Рисунок 20" descr="05-nurture5-819x1024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241300" y="1339850"/>
            <a:ext cx="3781425" cy="2362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2" name="Рисунок 21" descr="05-nurture5-819x1024.pn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565900" y="4235450"/>
            <a:ext cx="3771900" cy="317182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3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7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15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003" y="865494"/>
            <a:ext cx="9857105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Динамика</a:t>
            </a:r>
            <a:r>
              <a:rPr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расходов </a:t>
            </a:r>
            <a:r>
              <a:rPr sz="2350" b="1" spc="-9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50" b="1" spc="-9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 err="1">
                <a:solidFill>
                  <a:srgbClr val="D4772A"/>
                </a:solidFill>
                <a:latin typeface="Times New Roman"/>
                <a:cs typeface="Times New Roman"/>
              </a:rPr>
              <a:t>района</a:t>
            </a:r>
            <a:r>
              <a:rPr sz="2350" b="1" spc="-90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5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С</a:t>
            </a:r>
            <a:r>
              <a:rPr sz="2300" b="1" spc="5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оциальную</a:t>
            </a:r>
            <a:r>
              <a:rPr sz="2300" b="1" spc="10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политику</a:t>
            </a:r>
            <a:endParaRPr lang="ru-RU" sz="2300" b="1" spc="45" dirty="0" smtClean="0">
              <a:solidFill>
                <a:srgbClr val="D4772A"/>
              </a:solidFill>
              <a:latin typeface="Times New Roman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2679700" y="202565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16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Sp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4768850"/>
            <a:ext cx="3086099" cy="2057399"/>
          </a:xfrm>
          <a:prstGeom prst="rect">
            <a:avLst/>
          </a:prstGeom>
        </p:spPr>
      </p:pic>
      <p:pic>
        <p:nvPicPr>
          <p:cNvPr id="23" name="Рисунок 22" descr="05-nurture5-819x1024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69900" y="1644650"/>
            <a:ext cx="4191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ject 11"/>
          <p:cNvSpPr txBox="1"/>
          <p:nvPr/>
        </p:nvSpPr>
        <p:spPr>
          <a:xfrm>
            <a:off x="426003" y="865494"/>
            <a:ext cx="985710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r>
              <a:rPr lang="ru-RU"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Структура</a:t>
            </a:r>
            <a:r>
              <a:rPr sz="2350" b="1" spc="-100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72A"/>
                </a:solidFill>
                <a:latin typeface="Times New Roman"/>
                <a:cs typeface="Times New Roman"/>
              </a:rPr>
              <a:t>расходов</a:t>
            </a:r>
            <a:r>
              <a:rPr sz="2350" b="1" spc="-8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75" dirty="0" smtClean="0">
                <a:solidFill>
                  <a:srgbClr val="D4772A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50" b="1" spc="-9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 err="1">
                <a:solidFill>
                  <a:srgbClr val="D4772A"/>
                </a:solidFill>
                <a:latin typeface="Times New Roman"/>
                <a:cs typeface="Times New Roman"/>
              </a:rPr>
              <a:t>района</a:t>
            </a:r>
            <a:r>
              <a:rPr sz="2350" b="1" spc="-90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5" dirty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50" b="1" spc="-1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на</a:t>
            </a:r>
            <a:r>
              <a:rPr lang="ru-RU" sz="2350" b="1" spc="-1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50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Социальную</a:t>
            </a:r>
            <a:r>
              <a:rPr sz="2300" b="1" spc="10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</a:t>
            </a:r>
            <a:r>
              <a:rPr sz="2300" b="1" spc="45" dirty="0" err="1" smtClean="0">
                <a:solidFill>
                  <a:srgbClr val="D4772A"/>
                </a:solidFill>
                <a:latin typeface="Times New Roman"/>
                <a:cs typeface="Times New Roman"/>
              </a:rPr>
              <a:t>политику</a:t>
            </a:r>
            <a:r>
              <a:rPr lang="ru-RU" sz="2300" b="1" spc="45" dirty="0" smtClean="0">
                <a:solidFill>
                  <a:srgbClr val="D4772A"/>
                </a:solidFill>
                <a:latin typeface="Times New Roman"/>
                <a:cs typeface="Times New Roman"/>
              </a:rPr>
              <a:t> в 2018 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2908300" y="3016250"/>
          <a:ext cx="69342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17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5-nurture5-819x1024.png"/>
          <p:cNvPicPr/>
          <p:nvPr/>
        </p:nvPicPr>
        <p:blipFill>
          <a:blip r:embed="rId2" cstate="screen">
            <a:lum bright="25000"/>
          </a:blip>
          <a:stretch>
            <a:fillRect/>
          </a:stretch>
        </p:blipFill>
        <p:spPr>
          <a:xfrm>
            <a:off x="622300" y="187325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05-nurture5-819x1024.png"/>
          <p:cNvPicPr/>
          <p:nvPr/>
        </p:nvPicPr>
        <p:blipFill>
          <a:blip r:embed="rId3" cstate="screen">
            <a:lum bright="25000"/>
          </a:blip>
          <a:stretch>
            <a:fillRect/>
          </a:stretch>
        </p:blipFill>
        <p:spPr>
          <a:xfrm>
            <a:off x="927100" y="4311650"/>
            <a:ext cx="3810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575300" y="4159250"/>
            <a:ext cx="425767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ject 15"/>
          <p:cNvSpPr txBox="1"/>
          <p:nvPr/>
        </p:nvSpPr>
        <p:spPr>
          <a:xfrm>
            <a:off x="1376527" y="890640"/>
            <a:ext cx="8104505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160" marR="184785" indent="-1141095" algn="ctr">
              <a:lnSpc>
                <a:spcPts val="2690"/>
              </a:lnSpc>
            </a:pP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Доля</a:t>
            </a:r>
            <a:r>
              <a:rPr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3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расходов на</a:t>
            </a:r>
            <a:r>
              <a:rPr sz="230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социальную </a:t>
            </a:r>
            <a:r>
              <a:rPr sz="2300" b="1" spc="-50" dirty="0">
                <a:solidFill>
                  <a:srgbClr val="D4792B"/>
                </a:solidFill>
                <a:latin typeface="Times New Roman"/>
                <a:cs typeface="Times New Roman"/>
              </a:rPr>
              <a:t>сферу </a:t>
            </a:r>
            <a:r>
              <a:rPr sz="2300" b="1" spc="110" dirty="0">
                <a:solidFill>
                  <a:srgbClr val="D4792B"/>
                </a:solidFill>
                <a:latin typeface="Times New Roman"/>
                <a:cs typeface="Times New Roman"/>
              </a:rPr>
              <a:t>в </a:t>
            </a:r>
            <a:r>
              <a:rPr sz="2300" b="1" spc="-45" dirty="0">
                <a:solidFill>
                  <a:srgbClr val="D4792B"/>
                </a:solidFill>
                <a:latin typeface="Times New Roman"/>
                <a:cs typeface="Times New Roman"/>
              </a:rPr>
              <a:t>общем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объеме</a:t>
            </a:r>
            <a:r>
              <a:rPr sz="2300" b="1" spc="-36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>
                <a:solidFill>
                  <a:srgbClr val="D4792B"/>
                </a:solidFill>
                <a:latin typeface="Times New Roman"/>
                <a:cs typeface="Times New Roman"/>
              </a:rPr>
              <a:t>расходов  </a:t>
            </a:r>
            <a:r>
              <a:rPr sz="2300" b="1" spc="-70" dirty="0" err="1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70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7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-7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spc="-6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92B"/>
                </a:solidFill>
                <a:latin typeface="Times New Roman"/>
                <a:cs typeface="Times New Roman"/>
              </a:rPr>
              <a:t>района в 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8</a:t>
            </a:r>
            <a:r>
              <a:rPr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endParaRPr sz="275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65500" y="2025650"/>
          <a:ext cx="4859867" cy="374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Овальная выноска 20"/>
          <p:cNvSpPr/>
          <p:nvPr/>
        </p:nvSpPr>
        <p:spPr>
          <a:xfrm>
            <a:off x="6184900" y="2025650"/>
            <a:ext cx="3962400" cy="990600"/>
          </a:xfrm>
          <a:prstGeom prst="wedgeEllipseCallout">
            <a:avLst>
              <a:gd name="adj1" fmla="val -60377"/>
              <a:gd name="adj2" fmla="val 4568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Социальная сфера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18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f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8621" y="958850"/>
            <a:ext cx="3286403" cy="1905000"/>
          </a:xfrm>
          <a:prstGeom prst="rect">
            <a:avLst/>
          </a:prstGeom>
        </p:spPr>
      </p:pic>
      <p:pic>
        <p:nvPicPr>
          <p:cNvPr id="34" name="Рисунок 33" descr="f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483101"/>
            <a:ext cx="3276600" cy="245744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346700" y="49974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На их реализацию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направлено</a:t>
            </a:r>
            <a:r>
              <a:rPr lang="ru-RU" dirty="0" smtClean="0">
                <a:solidFill>
                  <a:schemeClr val="tx1"/>
                </a:solidFill>
              </a:rPr>
              <a:t> в 2018 году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14 551,3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93900" y="2559050"/>
            <a:ext cx="7391400" cy="2819400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Формирование и исполнение бюджета на основе муниципальных программ </a:t>
            </a:r>
            <a:r>
              <a:rPr lang="ru-RU" sz="3000" dirty="0" err="1" smtClean="0">
                <a:solidFill>
                  <a:schemeClr val="tx1"/>
                </a:solidFill>
              </a:rPr>
              <a:t>Волошинского</a:t>
            </a:r>
            <a:r>
              <a:rPr lang="ru-RU" sz="3000" dirty="0" smtClean="0">
                <a:solidFill>
                  <a:schemeClr val="tx1"/>
                </a:solidFill>
              </a:rPr>
              <a:t> сельского поселения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00" y="806450"/>
            <a:ext cx="4800600" cy="2133600"/>
          </a:xfrm>
          <a:prstGeom prst="roundRect">
            <a:avLst/>
          </a:prstGeom>
          <a:gradFill>
            <a:gsLst>
              <a:gs pos="0">
                <a:srgbClr val="AFDC7E"/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Бюджет </a:t>
            </a:r>
            <a:r>
              <a:rPr lang="ru-RU" sz="1900" b="1" dirty="0" err="1" smtClean="0">
                <a:solidFill>
                  <a:schemeClr val="tx1"/>
                </a:solidFill>
              </a:rPr>
              <a:t>Волошинского</a:t>
            </a:r>
            <a:r>
              <a:rPr lang="ru-RU" sz="1900" b="1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sz="1900" b="1" dirty="0" err="1" smtClean="0">
                <a:solidFill>
                  <a:schemeClr val="tx1"/>
                </a:solidFill>
              </a:rPr>
              <a:t>Миллеровского</a:t>
            </a:r>
            <a:r>
              <a:rPr lang="ru-RU" sz="1900" b="1" dirty="0" smtClean="0">
                <a:solidFill>
                  <a:schemeClr val="tx1"/>
                </a:solidFill>
              </a:rPr>
              <a:t> района 2018 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</a:t>
            </a:r>
            <a:r>
              <a:rPr lang="ru-RU" dirty="0" err="1" smtClean="0">
                <a:solidFill>
                  <a:schemeClr val="tx1"/>
                </a:solidFill>
              </a:rPr>
              <a:t>Волошинского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 </a:t>
            </a:r>
            <a:r>
              <a:rPr lang="ru-RU" b="1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 муниципальных программ </a:t>
            </a:r>
            <a:r>
              <a:rPr lang="ru-RU" dirty="0" err="1" smtClean="0">
                <a:solidFill>
                  <a:schemeClr val="tx1"/>
                </a:solidFill>
              </a:rPr>
              <a:t>Волошинского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0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 txBox="1"/>
            <p:nvPr/>
          </p:nvSpPr>
          <p:spPr>
            <a:xfrm>
              <a:off x="5499100" y="316065"/>
              <a:ext cx="45719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19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4050"/>
            <a:ext cx="2959100" cy="2219325"/>
          </a:xfrm>
          <a:prstGeom prst="rect">
            <a:avLst/>
          </a:prstGeom>
        </p:spPr>
      </p:pic>
      <p:pic>
        <p:nvPicPr>
          <p:cNvPr id="16" name="Рисунок 15" descr="41637962_679e12bebf41dc905b09c555b83c540d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0300" y="4540250"/>
            <a:ext cx="2934174" cy="22098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17500" y="1111250"/>
            <a:ext cx="987430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35"/>
              </a:lnSpc>
            </a:pPr>
            <a:r>
              <a:rPr sz="2350" b="1" spc="-100" dirty="0">
                <a:solidFill>
                  <a:srgbClr val="D4792B"/>
                </a:solidFill>
                <a:latin typeface="Times New Roman"/>
                <a:cs typeface="Times New Roman"/>
              </a:rPr>
              <a:t>Основные </a:t>
            </a:r>
            <a:r>
              <a:rPr sz="2350" b="1" spc="-110" dirty="0">
                <a:solidFill>
                  <a:srgbClr val="D4792B"/>
                </a:solidFill>
                <a:latin typeface="Times New Roman"/>
                <a:cs typeface="Times New Roman"/>
              </a:rPr>
              <a:t>параметры </a:t>
            </a:r>
            <a:r>
              <a:rPr sz="2350" b="1" spc="-95" dirty="0" err="1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sz="2350" b="1" spc="-9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9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50" b="1" spc="-9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50" b="1" spc="-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-90" dirty="0">
                <a:solidFill>
                  <a:srgbClr val="D4792B"/>
                </a:solidFill>
                <a:latin typeface="Times New Roman"/>
                <a:cs typeface="Times New Roman"/>
              </a:rPr>
              <a:t>района </a:t>
            </a:r>
            <a:r>
              <a:rPr sz="2350" b="1" spc="5" dirty="0" err="1">
                <a:solidFill>
                  <a:srgbClr val="D4792B"/>
                </a:solidFill>
                <a:latin typeface="Times New Roman"/>
                <a:cs typeface="Times New Roman"/>
              </a:rPr>
              <a:t>за</a:t>
            </a:r>
            <a:r>
              <a:rPr sz="2350" b="1" spc="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-75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</a:t>
            </a:r>
            <a:r>
              <a:rPr lang="en-US" sz="2350" b="1" spc="-75" dirty="0" smtClean="0">
                <a:solidFill>
                  <a:srgbClr val="D4792B"/>
                </a:solidFill>
                <a:latin typeface="Times New Roman"/>
                <a:cs typeface="Times New Roman"/>
              </a:rPr>
              <a:t>8</a:t>
            </a:r>
            <a:r>
              <a:rPr sz="2350" b="1" spc="-7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-2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год</a:t>
            </a:r>
            <a:r>
              <a:rPr lang="ru-RU" sz="235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350" b="1" spc="-25" dirty="0" smtClean="0">
                <a:solidFill>
                  <a:srgbClr val="D4792B"/>
                </a:solidFill>
                <a:latin typeface="Times New Roman"/>
                <a:cs typeface="Times New Roman"/>
              </a:rPr>
              <a:t>(тыс. руб.)</a:t>
            </a:r>
            <a:endParaRPr sz="1650" dirty="0">
              <a:latin typeface="Arial"/>
              <a:cs typeface="Arial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7480300" y="2178050"/>
            <a:ext cx="2743200" cy="16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14 773,0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93700" y="1797050"/>
            <a:ext cx="2649220" cy="22098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14 876,0 </a:t>
            </a:r>
          </a:p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203700" y="3549650"/>
            <a:ext cx="2286000" cy="97840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94100" y="4692650"/>
            <a:ext cx="3505200" cy="16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err="1" smtClean="0">
                <a:solidFill>
                  <a:schemeClr val="tx1"/>
                </a:solidFill>
              </a:rPr>
              <a:t>профицит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103,0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6" name="Заголовок 25"/>
          <p:cNvGrpSpPr>
            <a:grpSpLocks noGrp="1"/>
          </p:cNvGrpSpPr>
          <p:nvPr>
            <p:ph type="title"/>
          </p:nvPr>
        </p:nvGrpSpPr>
        <p:grpSpPr>
          <a:xfrm>
            <a:off x="0" y="0"/>
            <a:ext cx="10693400" cy="636587"/>
            <a:chOff x="0" y="0"/>
            <a:chExt cx="10693782" cy="572831"/>
          </a:xfrm>
        </p:grpSpPr>
        <p:sp>
          <p:nvSpPr>
            <p:cNvPr id="2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 txBox="1"/>
            <p:nvPr/>
          </p:nvSpPr>
          <p:spPr>
            <a:xfrm>
              <a:off x="5499296" y="316065"/>
              <a:ext cx="4572163" cy="1869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31" name="object 9"/>
            <p:cNvSpPr txBox="1"/>
            <p:nvPr/>
          </p:nvSpPr>
          <p:spPr>
            <a:xfrm>
              <a:off x="10217443" y="261476"/>
              <a:ext cx="217804" cy="1452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1873250"/>
            <a:ext cx="9677400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500" y="909944"/>
            <a:ext cx="9296399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10" dirty="0" err="1" smtClean="0">
                <a:solidFill>
                  <a:srgbClr val="D3792B"/>
                </a:solidFill>
                <a:latin typeface="Times New Roman"/>
                <a:cs typeface="Times New Roman"/>
              </a:rPr>
              <a:t>Ст</a:t>
            </a:r>
            <a:r>
              <a:rPr lang="ru-RU" sz="2300" b="1" spc="10" dirty="0" err="1" smtClean="0">
                <a:solidFill>
                  <a:srgbClr val="D3792B"/>
                </a:solidFill>
                <a:latin typeface="Times New Roman"/>
                <a:cs typeface="Times New Roman"/>
              </a:rPr>
              <a:t>р</a:t>
            </a:r>
            <a:r>
              <a:rPr sz="2300" b="1" spc="-60" dirty="0" err="1" smtClean="0">
                <a:solidFill>
                  <a:srgbClr val="D3792B"/>
                </a:solidFill>
                <a:latin typeface="Times New Roman"/>
                <a:cs typeface="Times New Roman"/>
              </a:rPr>
              <a:t>уктура</a:t>
            </a:r>
            <a:r>
              <a:rPr sz="2300" b="1" spc="-60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>
                <a:solidFill>
                  <a:srgbClr val="D3792B"/>
                </a:solidFill>
                <a:latin typeface="Times New Roman"/>
                <a:cs typeface="Times New Roman"/>
              </a:rPr>
              <a:t>программных </a:t>
            </a:r>
            <a:r>
              <a:rPr sz="2300" b="1" spc="-50" dirty="0">
                <a:solidFill>
                  <a:srgbClr val="D3792B"/>
                </a:solidFill>
                <a:latin typeface="Times New Roman"/>
                <a:cs typeface="Times New Roman"/>
              </a:rPr>
              <a:t>расходов </a:t>
            </a:r>
            <a:r>
              <a:rPr sz="2300" b="1" spc="-70" dirty="0" err="1">
                <a:solidFill>
                  <a:srgbClr val="D3792B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3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endParaRPr lang="ru-RU" sz="2300" b="1" spc="330" dirty="0" smtClean="0">
              <a:solidFill>
                <a:srgbClr val="D3792B"/>
              </a:solidFill>
              <a:latin typeface="Times New Roman"/>
              <a:cs typeface="Times New Roman"/>
            </a:endParaRP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330" dirty="0" err="1" smtClean="0">
                <a:solidFill>
                  <a:srgbClr val="D379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330" dirty="0" smtClean="0">
                <a:solidFill>
                  <a:srgbClr val="D3792B"/>
                </a:solidFill>
                <a:latin typeface="Times New Roman"/>
                <a:cs typeface="Times New Roman"/>
              </a:rPr>
              <a:t> сельского поселения</a:t>
            </a: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sz="2300" b="1" spc="-80" dirty="0" err="1" smtClean="0">
                <a:solidFill>
                  <a:srgbClr val="D379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2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B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B"/>
                </a:solidFill>
                <a:latin typeface="Times New Roman"/>
                <a:cs typeface="Times New Roman"/>
              </a:rPr>
              <a:t>в </a:t>
            </a:r>
            <a:r>
              <a:rPr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50" dirty="0" smtClean="0">
                <a:solidFill>
                  <a:srgbClr val="D3792B"/>
                </a:solidFill>
                <a:latin typeface="Times New Roman"/>
                <a:cs typeface="Times New Roman"/>
              </a:rPr>
              <a:t>8</a:t>
            </a:r>
            <a:r>
              <a:rPr sz="2300" b="1" spc="-405" dirty="0" smtClean="0">
                <a:solidFill>
                  <a:srgbClr val="D3792B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B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7974" y="2191721"/>
            <a:ext cx="2235835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>
              <a:lnSpc>
                <a:spcPts val="2060"/>
              </a:lnSpc>
              <a:tabLst>
                <a:tab pos="1673860" algn="l"/>
                <a:tab pos="2222500" algn="l"/>
              </a:tabLst>
            </a:pPr>
            <a:r>
              <a:rPr sz="1750" spc="25" dirty="0">
                <a:solidFill>
                  <a:srgbClr val="1A1A18"/>
                </a:solidFill>
                <a:latin typeface="Times New Roman"/>
                <a:cs typeface="Times New Roman"/>
              </a:rPr>
              <a:t>Програмные 	</a:t>
            </a:r>
            <a:r>
              <a:rPr sz="1750" u="sng" spc="25" dirty="0">
                <a:solidFill>
                  <a:srgbClr val="1A1A18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solidFill>
                  <a:srgbClr val="1A1A18"/>
                </a:solidFill>
                <a:latin typeface="Times New Roman"/>
                <a:cs typeface="Times New Roman"/>
              </a:rPr>
              <a:t> </a:t>
            </a:r>
            <a:r>
              <a:rPr sz="1750" spc="15" dirty="0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endParaRPr sz="1750" dirty="0">
              <a:latin typeface="Times New Roman"/>
              <a:cs typeface="Times New Roman"/>
            </a:endParaRPr>
          </a:p>
          <a:p>
            <a:pPr marL="332105">
              <a:lnSpc>
                <a:spcPts val="2000"/>
              </a:lnSpc>
            </a:pPr>
            <a:r>
              <a:rPr lang="ru-RU"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98,5</a:t>
            </a:r>
            <a:r>
              <a:rPr sz="1750" spc="35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474" y="2012767"/>
            <a:ext cx="1280795" cy="47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1500" spc="25" dirty="0">
                <a:solidFill>
                  <a:srgbClr val="1A1A18"/>
                </a:solidFill>
                <a:latin typeface="Times New Roman"/>
                <a:cs typeface="Times New Roman"/>
              </a:rPr>
              <a:t>Непрограмные  </a:t>
            </a:r>
            <a:r>
              <a:rPr sz="1500" spc="10" dirty="0" err="1">
                <a:solidFill>
                  <a:srgbClr val="1A1A18"/>
                </a:solidFill>
                <a:latin typeface="Times New Roman"/>
                <a:cs typeface="Times New Roman"/>
              </a:rPr>
              <a:t>расходы</a:t>
            </a:r>
            <a:r>
              <a:rPr sz="1500" spc="10" dirty="0">
                <a:solidFill>
                  <a:srgbClr val="1A1A18"/>
                </a:solidFill>
                <a:latin typeface="Times New Roman"/>
                <a:cs typeface="Times New Roman"/>
              </a:rPr>
              <a:t>  </a:t>
            </a:r>
            <a:r>
              <a:rPr lang="ru-RU"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1,5</a:t>
            </a:r>
            <a:r>
              <a:rPr sz="1550" spc="30" dirty="0" smtClean="0">
                <a:solidFill>
                  <a:srgbClr val="1A1A18"/>
                </a:solidFill>
                <a:latin typeface="Times New Roman"/>
                <a:cs typeface="Times New Roman"/>
              </a:rPr>
              <a:t>%</a:t>
            </a:r>
            <a:endParaRPr sz="15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20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ZhmDU2OgY_4.jpg"/>
          <p:cNvPicPr/>
          <p:nvPr/>
        </p:nvPicPr>
        <p:blipFill>
          <a:blip r:embed="rId2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78141" y="878194"/>
            <a:ext cx="815955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>
              <a:lnSpc>
                <a:spcPts val="2600"/>
              </a:lnSpc>
            </a:pPr>
            <a:r>
              <a:rPr lang="ru-RU" sz="2250" spc="85" dirty="0" smtClean="0">
                <a:solidFill>
                  <a:srgbClr val="D3772A"/>
                </a:solidFill>
                <a:latin typeface="Times New Roman"/>
                <a:cs typeface="Times New Roman"/>
              </a:rPr>
              <a:t>Структура муниципальных программ </a:t>
            </a:r>
          </a:p>
          <a:p>
            <a:pPr marR="39370" algn="ctr">
              <a:lnSpc>
                <a:spcPts val="2600"/>
              </a:lnSpc>
            </a:pPr>
            <a:r>
              <a:rPr lang="ru-RU" sz="2250" spc="8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250" spc="85" dirty="0" smtClean="0">
                <a:solidFill>
                  <a:srgbClr val="D3772A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250" spc="50" dirty="0" smtClean="0">
                <a:solidFill>
                  <a:srgbClr val="D3772A"/>
                </a:solidFill>
                <a:latin typeface="Times New Roman"/>
                <a:cs typeface="Times New Roman"/>
              </a:rPr>
              <a:t>в </a:t>
            </a:r>
            <a:r>
              <a:rPr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201</a:t>
            </a:r>
            <a:r>
              <a:rPr lang="ru-RU" sz="2200" spc="20" dirty="0" smtClean="0">
                <a:solidFill>
                  <a:srgbClr val="D3772A"/>
                </a:solidFill>
                <a:latin typeface="Times New Roman"/>
                <a:cs typeface="Times New Roman"/>
              </a:rPr>
              <a:t>8</a:t>
            </a:r>
            <a:r>
              <a:rPr sz="2200" spc="-100" dirty="0" smtClean="0">
                <a:solidFill>
                  <a:srgbClr val="D3772A"/>
                </a:solidFill>
                <a:latin typeface="Times New Roman"/>
                <a:cs typeface="Times New Roman"/>
              </a:rPr>
              <a:t> </a:t>
            </a:r>
            <a:r>
              <a:rPr sz="2250" spc="5" dirty="0" err="1" smtClean="0">
                <a:solidFill>
                  <a:srgbClr val="D3772A"/>
                </a:solidFill>
                <a:latin typeface="Times New Roman"/>
                <a:cs typeface="Times New Roman"/>
              </a:rPr>
              <a:t>году</a:t>
            </a:r>
            <a:endParaRPr sz="2250" dirty="0">
              <a:latin typeface="Times New Roman"/>
              <a:cs typeface="Times New Roman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21001" y="1644650"/>
            <a:ext cx="7772399" cy="5265738"/>
            <a:chOff x="3221038" y="1647825"/>
            <a:chExt cx="6818142" cy="5265738"/>
          </a:xfrm>
        </p:grpSpPr>
        <p:sp>
          <p:nvSpPr>
            <p:cNvPr id="1026" name="Oval 59"/>
            <p:cNvSpPr>
              <a:spLocks noChangeArrowheads="1"/>
            </p:cNvSpPr>
            <p:nvPr/>
          </p:nvSpPr>
          <p:spPr bwMode="auto">
            <a:xfrm>
              <a:off x="3670301" y="5607050"/>
              <a:ext cx="5334000" cy="1306513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доступным и комфортным жильем населения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Волошинского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сельского поселения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(20,9 тыс. рублей – 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0,1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Oval 61"/>
            <p:cNvSpPr>
              <a:spLocks noChangeArrowheads="1"/>
            </p:cNvSpPr>
            <p:nvPr/>
          </p:nvSpPr>
          <p:spPr bwMode="auto">
            <a:xfrm>
              <a:off x="6763798" y="4157662"/>
              <a:ext cx="3275382" cy="1296987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Защита населения и территории от чрезвычайных ситуаций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(33,0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0,2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62"/>
            <p:cNvSpPr>
              <a:spLocks noChangeArrowheads="1"/>
            </p:cNvSpPr>
            <p:nvPr/>
          </p:nvSpPr>
          <p:spPr bwMode="auto">
            <a:xfrm>
              <a:off x="5961664" y="3476625"/>
              <a:ext cx="4067175" cy="762000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Развитие культуры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(5758,0 тыс. рублей – 39,6%)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3"/>
            <p:cNvSpPr>
              <a:spLocks noChangeArrowheads="1"/>
            </p:cNvSpPr>
            <p:nvPr/>
          </p:nvSpPr>
          <p:spPr bwMode="auto">
            <a:xfrm>
              <a:off x="3555261" y="4695825"/>
              <a:ext cx="3524250" cy="766762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Финансы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(5242,3 тыс. рублей 36,0%)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64"/>
            <p:cNvSpPr>
              <a:spLocks noChangeArrowheads="1"/>
            </p:cNvSpPr>
            <p:nvPr/>
          </p:nvSpPr>
          <p:spPr bwMode="auto">
            <a:xfrm>
              <a:off x="6038850" y="2487613"/>
              <a:ext cx="3535363" cy="1087437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(77,6 тыс. рублей – 0,5%)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Oval 65"/>
            <p:cNvSpPr>
              <a:spLocks noChangeArrowheads="1"/>
            </p:cNvSpPr>
            <p:nvPr/>
          </p:nvSpPr>
          <p:spPr bwMode="auto">
            <a:xfrm>
              <a:off x="3221038" y="1955800"/>
              <a:ext cx="3300412" cy="1365250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качественными жилищно-коммунальными услугами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(3180,3 тыс. рублей – 21,85%)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Oval 66"/>
            <p:cNvSpPr>
              <a:spLocks noChangeArrowheads="1"/>
            </p:cNvSpPr>
            <p:nvPr/>
          </p:nvSpPr>
          <p:spPr bwMode="auto">
            <a:xfrm>
              <a:off x="5932488" y="1647825"/>
              <a:ext cx="3435350" cy="992188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Противодействие преступности и защита от ЧС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(0,0 тыс. рублей – 0,0%)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3221038" y="1952625"/>
              <a:ext cx="3300412" cy="1365250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качественными жилищно-коммунальными услугами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(3180,3 тыс. рублей – 21,85%)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3488416" y="3248025"/>
              <a:ext cx="2807470" cy="1296987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Социальная поддержка граждан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(239,2 тыс. рублей – 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1,6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4" name="AutoShape 68"/>
          <p:cNvSpPr>
            <a:spLocks noChangeArrowheads="1"/>
          </p:cNvSpPr>
          <p:nvPr/>
        </p:nvSpPr>
        <p:spPr bwMode="auto">
          <a:xfrm>
            <a:off x="223838" y="1581150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cs typeface="Arial" pitchFamily="34" charset="0"/>
              </a:rPr>
              <a:t>14 551,3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3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7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21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580334" y="909944"/>
            <a:ext cx="8265853" cy="641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Структура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 </a:t>
            </a:r>
            <a:r>
              <a:rPr sz="2300" b="1" spc="-65" dirty="0" err="1">
                <a:solidFill>
                  <a:srgbClr val="D3792D"/>
                </a:solidFill>
                <a:latin typeface="Times New Roman"/>
                <a:cs typeface="Times New Roman"/>
              </a:rPr>
              <a:t>поступлений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2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</a:p>
          <a:p>
            <a:pPr marL="3919220"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сельского поселения </a:t>
            </a:r>
            <a:r>
              <a:rPr sz="2300" b="1" spc="-8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92D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-3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110" dirty="0">
                <a:solidFill>
                  <a:srgbClr val="D3792D"/>
                </a:solidFill>
                <a:latin typeface="Times New Roman"/>
                <a:cs typeface="Times New Roman"/>
              </a:rPr>
              <a:t>в 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201</a:t>
            </a: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8</a:t>
            </a:r>
            <a:r>
              <a:rPr sz="2300" b="1" spc="-37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D3792D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74700" y="187325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2"/>
          <p:cNvSpPr txBox="1"/>
          <p:nvPr/>
        </p:nvSpPr>
        <p:spPr>
          <a:xfrm>
            <a:off x="84709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5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1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22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23</a:t>
              </a:r>
              <a:endParaRPr sz="13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50900" y="2254250"/>
          <a:ext cx="9525000" cy="4343400"/>
        </p:xfrm>
        <a:graphic>
          <a:graphicData uri="http://schemas.openxmlformats.org/drawingml/2006/table">
            <a:tbl>
              <a:tblPr/>
              <a:tblGrid>
                <a:gridCol w="2667000"/>
                <a:gridCol w="990600"/>
                <a:gridCol w="1066800"/>
                <a:gridCol w="1143000"/>
                <a:gridCol w="1295400"/>
                <a:gridCol w="1295400"/>
                <a:gridCol w="1066800"/>
              </a:tblGrid>
              <a:tr h="1530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2013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8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300" b="1" i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300" b="1" i="0" baseline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9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10637,0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4878,4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5689,7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5967,6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6179,8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smtClean="0">
                          <a:latin typeface="+mn-lt"/>
                          <a:ea typeface="Calibri"/>
                          <a:cs typeface="Times New Roman"/>
                        </a:rPr>
                        <a:t>9435,6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Дотации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3350,6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3697,3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5177,7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4893,7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4676,3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6883,2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Субвенции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149,5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154,6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164,9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175,0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173,5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192,9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Иные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7136,9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1026,5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347,1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787,9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1330,0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2484,8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Возврат  остатков субсидий, субвенций и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иныхмежбюджетных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трансфертов, имеющих целевое назначение, прошлых лет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+mn-lt"/>
                          <a:ea typeface="Calibri"/>
                          <a:cs typeface="Times New Roman"/>
                        </a:rPr>
                        <a:t>-125,3</a:t>
                      </a:r>
                      <a:endParaRPr lang="ru-RU" sz="1300" baseline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40" marR="4904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bject 12"/>
          <p:cNvSpPr txBox="1"/>
          <p:nvPr/>
        </p:nvSpPr>
        <p:spPr>
          <a:xfrm>
            <a:off x="725068" y="909944"/>
            <a:ext cx="9233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9071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Объем</a:t>
            </a:r>
            <a:r>
              <a:rPr sz="2300" b="1" spc="-6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безвозмездных</a:t>
            </a:r>
            <a:r>
              <a:rPr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поступлений</a:t>
            </a:r>
            <a:r>
              <a:rPr lang="ru-RU" sz="2300" b="1" spc="-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от других бюджетов бюджетной системы Российской Федерации в </a:t>
            </a:r>
            <a:r>
              <a:rPr sz="2300" b="1" spc="-7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бюджет</a:t>
            </a:r>
            <a:r>
              <a:rPr sz="2300" b="1" spc="-7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2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2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spc="-8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33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9004300" y="1873250"/>
            <a:ext cx="12954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9220" marR="5080" indent="-3907154">
              <a:lnSpc>
                <a:spcPts val="2500"/>
              </a:lnSpc>
              <a:tabLst>
                <a:tab pos="502920" algn="l"/>
              </a:tabLst>
            </a:pPr>
            <a:r>
              <a:rPr lang="ru-RU" sz="2300" b="1" spc="-60" dirty="0" smtClean="0">
                <a:latin typeface="Times New Roman"/>
                <a:cs typeface="Times New Roman"/>
              </a:rPr>
              <a:t>тыс.руб.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546100" y="730250"/>
            <a:ext cx="9542780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150" b="1" spc="2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Исполне</a:t>
            </a:r>
            <a:r>
              <a:rPr lang="ru-RU" sz="2150" b="1" spc="2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н</a:t>
            </a:r>
            <a:r>
              <a:rPr sz="2150" b="1" spc="2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ие</a:t>
            </a:r>
            <a:r>
              <a:rPr sz="2150" b="1" spc="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>
                <a:solidFill>
                  <a:srgbClr val="D3792D"/>
                </a:solidFill>
                <a:latin typeface="Times New Roman"/>
                <a:cs typeface="Times New Roman"/>
              </a:rPr>
              <a:t>доходов</a:t>
            </a:r>
            <a:r>
              <a:rPr sz="2150" b="1" spc="4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150" b="1" spc="20" dirty="0" err="1">
                <a:solidFill>
                  <a:srgbClr val="D3792D"/>
                </a:solidFill>
                <a:latin typeface="Times New Roman"/>
                <a:cs typeface="Times New Roman"/>
              </a:rPr>
              <a:t>бюджета</a:t>
            </a:r>
            <a:r>
              <a:rPr sz="2150" b="1" spc="-30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lang="ru-RU" sz="2150" b="1" spc="-3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150" b="1" spc="-30" dirty="0" smtClean="0">
                <a:solidFill>
                  <a:srgbClr val="D3792D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150" b="1" spc="8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М</a:t>
            </a:r>
            <a:r>
              <a:rPr lang="ru-RU" sz="2150" b="1" spc="8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и</a:t>
            </a:r>
            <a:r>
              <a:rPr sz="2150" b="1" spc="85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ллеровс</a:t>
            </a:r>
            <a:r>
              <a:rPr lang="ru-RU" sz="2150" b="1" spc="85" dirty="0" smtClean="0">
                <a:solidFill>
                  <a:srgbClr val="D3792D"/>
                </a:solidFill>
                <a:latin typeface="Times New Roman"/>
                <a:cs typeface="Times New Roman"/>
              </a:rPr>
              <a:t>к</a:t>
            </a:r>
            <a:r>
              <a:rPr sz="2150" b="1" spc="70" dirty="0" err="1" smtClean="0">
                <a:solidFill>
                  <a:srgbClr val="D3792D"/>
                </a:solidFill>
                <a:latin typeface="Times New Roman"/>
                <a:cs typeface="Times New Roman"/>
              </a:rPr>
              <a:t>ого</a:t>
            </a:r>
            <a:r>
              <a:rPr sz="2150" b="1" spc="1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150" b="1" spc="50" dirty="0">
                <a:solidFill>
                  <a:srgbClr val="D3792D"/>
                </a:solidFill>
                <a:latin typeface="Times New Roman"/>
                <a:cs typeface="Times New Roman"/>
              </a:rPr>
              <a:t>рай</a:t>
            </a:r>
            <a:r>
              <a:rPr sz="2150" b="1" spc="50" dirty="0">
                <a:solidFill>
                  <a:srgbClr val="DB6D11"/>
                </a:solidFill>
                <a:latin typeface="Times New Roman"/>
                <a:cs typeface="Times New Roman"/>
              </a:rPr>
              <a:t>она</a:t>
            </a:r>
            <a:r>
              <a:rPr sz="2150" b="1" spc="-165" dirty="0">
                <a:solidFill>
                  <a:srgbClr val="DB6D11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 err="1">
                <a:solidFill>
                  <a:srgbClr val="D3792D"/>
                </a:solidFill>
                <a:latin typeface="Times New Roman"/>
                <a:cs typeface="Times New Roman"/>
              </a:rPr>
              <a:t>за</a:t>
            </a:r>
            <a:r>
              <a:rPr sz="2150" b="1" spc="-1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150" b="1" spc="65" dirty="0" smtClean="0">
                <a:solidFill>
                  <a:srgbClr val="D3792D"/>
                </a:solidFill>
                <a:latin typeface="Times New Roman"/>
                <a:cs typeface="Times New Roman"/>
              </a:rPr>
              <a:t>2</a:t>
            </a:r>
            <a:r>
              <a:rPr sz="2150" b="1" spc="65" dirty="0" smtClean="0">
                <a:solidFill>
                  <a:srgbClr val="DB6D11"/>
                </a:solidFill>
                <a:latin typeface="Times New Roman"/>
                <a:cs typeface="Times New Roman"/>
              </a:rPr>
              <a:t>01</a:t>
            </a:r>
            <a:r>
              <a:rPr lang="ru-RU" sz="2150" b="1" spc="65" dirty="0" smtClean="0">
                <a:solidFill>
                  <a:srgbClr val="DB6D11"/>
                </a:solidFill>
                <a:latin typeface="Times New Roman"/>
                <a:cs typeface="Times New Roman"/>
              </a:rPr>
              <a:t>8</a:t>
            </a:r>
            <a:r>
              <a:rPr sz="2150" b="1" spc="-140" dirty="0" smtClean="0">
                <a:solidFill>
                  <a:srgbClr val="DB6D11"/>
                </a:solidFill>
                <a:latin typeface="Times New Roman"/>
                <a:cs typeface="Times New Roman"/>
              </a:rPr>
              <a:t> </a:t>
            </a:r>
            <a:r>
              <a:rPr sz="2150" b="1" spc="70" dirty="0">
                <a:solidFill>
                  <a:srgbClr val="D3792D"/>
                </a:solidFill>
                <a:latin typeface="Times New Roman"/>
                <a:cs typeface="Times New Roman"/>
              </a:rPr>
              <a:t>г</a:t>
            </a:r>
            <a:r>
              <a:rPr sz="2150" b="1" spc="70" dirty="0">
                <a:solidFill>
                  <a:srgbClr val="DB6D11"/>
                </a:solidFill>
                <a:latin typeface="Times New Roman"/>
                <a:cs typeface="Times New Roman"/>
              </a:rPr>
              <a:t>од</a:t>
            </a:r>
            <a:r>
              <a:rPr sz="2150" b="1" spc="-120" dirty="0">
                <a:solidFill>
                  <a:srgbClr val="DB6D11"/>
                </a:solidFill>
                <a:latin typeface="Times New Roman"/>
                <a:cs typeface="Times New Roman"/>
              </a:rPr>
              <a:t> </a:t>
            </a:r>
            <a:r>
              <a:rPr sz="2150" b="1" spc="15" dirty="0">
                <a:solidFill>
                  <a:srgbClr val="D3792D"/>
                </a:solidFill>
                <a:latin typeface="Times New Roman"/>
                <a:cs typeface="Times New Roman"/>
              </a:rPr>
              <a:t>(тыс.</a:t>
            </a:r>
            <a:r>
              <a:rPr sz="2150" b="1" spc="-15" dirty="0">
                <a:solidFill>
                  <a:srgbClr val="D3792D"/>
                </a:solidFill>
                <a:latin typeface="Times New Roman"/>
                <a:cs typeface="Times New Roman"/>
              </a:rPr>
              <a:t> </a:t>
            </a:r>
            <a:r>
              <a:rPr sz="2150" b="1" spc="25" dirty="0" err="1">
                <a:solidFill>
                  <a:srgbClr val="D3792D"/>
                </a:solidFill>
                <a:latin typeface="Times New Roman"/>
                <a:cs typeface="Times New Roman"/>
              </a:rPr>
              <a:t>руб</a:t>
            </a:r>
            <a:r>
              <a:rPr sz="2150" b="1" spc="25" dirty="0" smtClean="0">
                <a:solidFill>
                  <a:srgbClr val="DB6D11"/>
                </a:solidFill>
                <a:latin typeface="Times New Roman"/>
                <a:cs typeface="Times New Roman"/>
              </a:rPr>
              <a:t>.</a:t>
            </a:r>
            <a:r>
              <a:rPr lang="ru-RU" sz="2150" b="1" spc="25" dirty="0" smtClean="0">
                <a:solidFill>
                  <a:srgbClr val="DB6D11"/>
                </a:solidFill>
                <a:latin typeface="Times New Roman"/>
                <a:cs typeface="Times New Roman"/>
              </a:rPr>
              <a:t>)</a:t>
            </a:r>
            <a:endParaRPr sz="2150" dirty="0">
              <a:latin typeface="Times New Roman"/>
              <a:cs typeface="Times New Roman"/>
            </a:endParaRPr>
          </a:p>
        </p:txBody>
      </p:sp>
      <p:graphicFrame>
        <p:nvGraphicFramePr>
          <p:cNvPr id="71" name="Схема 70"/>
          <p:cNvGraphicFramePr/>
          <p:nvPr/>
        </p:nvGraphicFramePr>
        <p:xfrm>
          <a:off x="317500" y="1416050"/>
          <a:ext cx="10058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2374900" y="17208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813300" y="17208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7327900" y="164465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870700" y="4159250"/>
          <a:ext cx="4572000" cy="294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5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 txBox="1"/>
            <p:nvPr/>
          </p:nvSpPr>
          <p:spPr>
            <a:xfrm>
              <a:off x="5499100" y="316065"/>
              <a:ext cx="45719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9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3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1048511"/>
            <a:ext cx="8522208" cy="107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 descr="мон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4692650"/>
            <a:ext cx="3019425" cy="2505075"/>
          </a:xfrm>
          <a:prstGeom prst="rect">
            <a:avLst/>
          </a:prstGeom>
        </p:spPr>
      </p:pic>
      <p:sp>
        <p:nvSpPr>
          <p:cNvPr id="30" name="Прямоугольная выноска 29"/>
          <p:cNvSpPr/>
          <p:nvPr/>
        </p:nvSpPr>
        <p:spPr>
          <a:xfrm>
            <a:off x="622300" y="2330450"/>
            <a:ext cx="9601200" cy="990600"/>
          </a:xfrm>
          <a:prstGeom prst="wedgeRectCallout">
            <a:avLst>
              <a:gd name="adj1" fmla="val -45118"/>
              <a:gd name="adj2" fmla="val 208952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>
              <a:lnSpc>
                <a:spcPct val="90000"/>
              </a:lnSpc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Обеспечена работа Комиссии при Администрации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Волошинского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сельского поселения по вопросам собираемости налогов и  других обязательных платежей (Постановление Администрации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Волошинского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сельского поселения от  08.06.2015 года №43).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3213100" y="4235450"/>
            <a:ext cx="6997700" cy="685800"/>
          </a:xfrm>
          <a:prstGeom prst="wedgeRectCallout">
            <a:avLst>
              <a:gd name="adj1" fmla="val -61369"/>
              <a:gd name="adj2" fmla="val 14002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2018 году проведено 9 заседаний Рабочей группы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3517900" y="5759450"/>
            <a:ext cx="6629400" cy="838200"/>
          </a:xfrm>
          <a:prstGeom prst="wedgeRectCallout">
            <a:avLst>
              <a:gd name="adj1" fmla="val -63018"/>
              <a:gd name="adj2" fmla="val 5044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результате реализации полного комплекса мер в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бюджет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Волошинского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сельского поселения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Миллеровского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поступило  121,5 тыс.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рублей_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9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4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917701" y="909944"/>
            <a:ext cx="6566376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5080" indent="-749935" algn="ctr">
              <a:lnSpc>
                <a:spcPts val="2500"/>
              </a:lnSpc>
            </a:pPr>
            <a:r>
              <a:rPr lang="ru-RU" sz="2300" b="1" spc="-55" dirty="0" smtClean="0">
                <a:solidFill>
                  <a:srgbClr val="D47728"/>
                </a:solidFill>
                <a:latin typeface="Times New Roman"/>
                <a:cs typeface="Times New Roman"/>
              </a:rPr>
              <a:t>Динамика</a:t>
            </a:r>
            <a:r>
              <a:rPr sz="2300" b="1" spc="-55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60" dirty="0" err="1">
                <a:solidFill>
                  <a:srgbClr val="D47728"/>
                </a:solidFill>
                <a:latin typeface="Times New Roman"/>
                <a:cs typeface="Times New Roman"/>
              </a:rPr>
              <a:t>доходов</a:t>
            </a:r>
            <a:r>
              <a:rPr sz="2300" b="1" spc="-60" dirty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80" dirty="0" err="1" smtClean="0">
                <a:solidFill>
                  <a:srgbClr val="D47728"/>
                </a:solidFill>
                <a:latin typeface="Times New Roman"/>
                <a:cs typeface="Times New Roman"/>
              </a:rPr>
              <a:t>бюджета</a:t>
            </a:r>
            <a:r>
              <a:rPr sz="2300" b="1" spc="-80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80" dirty="0" err="1" smtClean="0">
                <a:solidFill>
                  <a:srgbClr val="D47728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-80" dirty="0" smtClean="0">
                <a:solidFill>
                  <a:srgbClr val="D47728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spc="-65" dirty="0" err="1" smtClean="0">
                <a:solidFill>
                  <a:srgbClr val="D47728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5" dirty="0" smtClean="0">
                <a:solidFill>
                  <a:srgbClr val="D47728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47728"/>
                </a:solidFill>
                <a:latin typeface="Times New Roman"/>
                <a:cs typeface="Times New Roman"/>
              </a:rPr>
              <a:t>района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46100" y="1797050"/>
          <a:ext cx="9601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5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-nurture5-819x1024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4137" y="173037"/>
            <a:ext cx="10525125" cy="721042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469900" y="2254250"/>
          <a:ext cx="94583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Динамика собственных доходов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Волошинского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Миллеровского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района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руб.</a:t>
            </a:r>
            <a:endParaRPr lang="ru-RU" sz="2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9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5651500" y="316065"/>
              <a:ext cx="44195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spc="25" dirty="0" smtClean="0">
                  <a:solidFill>
                    <a:srgbClr val="1C2D0C"/>
                  </a:solidFill>
                  <a:latin typeface="Arial"/>
                  <a:cs typeface="Arial"/>
                </a:rPr>
                <a:t>6</a:t>
              </a:r>
              <a:endParaRPr sz="13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6100" y="88265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Динамика доходов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Волошинского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</a:t>
            </a:r>
          </a:p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Миллеровского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района в 2013-2018 гг.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								</a:t>
            </a:r>
            <a:r>
              <a:rPr lang="ru-RU" sz="2000" b="1" dirty="0" smtClean="0"/>
              <a:t>тыс. руб.</a:t>
            </a:r>
            <a:endParaRPr lang="ru-RU" sz="2000" b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17500" y="1797050"/>
          <a:ext cx="9829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7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99100" y="316065"/>
              <a:ext cx="44957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7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31503" y="865494"/>
            <a:ext cx="9214485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350" b="1" spc="-75" dirty="0">
                <a:solidFill>
                  <a:srgbClr val="D4792B"/>
                </a:solidFill>
                <a:latin typeface="Times New Roman"/>
                <a:cs typeface="Times New Roman"/>
              </a:rPr>
              <a:t>Объем </a:t>
            </a:r>
            <a:r>
              <a:rPr sz="2350" b="1" spc="-90" dirty="0">
                <a:solidFill>
                  <a:srgbClr val="D4792B"/>
                </a:solidFill>
                <a:latin typeface="Times New Roman"/>
                <a:cs typeface="Times New Roman"/>
              </a:rPr>
              <a:t>налоговых </a:t>
            </a:r>
            <a:r>
              <a:rPr sz="2350" b="1" spc="90" dirty="0">
                <a:solidFill>
                  <a:srgbClr val="D4792B"/>
                </a:solidFill>
                <a:latin typeface="Times New Roman"/>
                <a:cs typeface="Times New Roman"/>
              </a:rPr>
              <a:t>и </a:t>
            </a:r>
            <a:r>
              <a:rPr lang="ru-RU" sz="235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е</a:t>
            </a:r>
            <a:r>
              <a:rPr lang="ru-RU" sz="235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н</a:t>
            </a:r>
            <a:r>
              <a:rPr sz="235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ало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</a:t>
            </a:r>
            <a:r>
              <a:rPr sz="2350" b="1" spc="-9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овых</a:t>
            </a:r>
            <a:r>
              <a:rPr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-85" dirty="0" err="1">
                <a:solidFill>
                  <a:srgbClr val="D4792B"/>
                </a:solidFill>
                <a:latin typeface="Times New Roman"/>
                <a:cs typeface="Times New Roman"/>
              </a:rPr>
              <a:t>доходов</a:t>
            </a:r>
            <a:r>
              <a:rPr sz="2350" b="1" spc="-85" dirty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sz="2350" b="1" spc="-11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350" b="1" spc="-110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50" b="1" spc="-11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350" b="1" spc="-95" dirty="0" err="1" smtClean="0">
                <a:solidFill>
                  <a:srgbClr val="D4792B"/>
                </a:solidFill>
                <a:latin typeface="Times New Roman"/>
                <a:cs typeface="Times New Roman"/>
              </a:rPr>
              <a:t>Миллеровскоrо</a:t>
            </a:r>
            <a:r>
              <a:rPr lang="ru-RU" sz="2350" b="1" spc="15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0" dirty="0" smtClean="0">
                <a:solidFill>
                  <a:srgbClr val="D4792B"/>
                </a:solidFill>
                <a:latin typeface="Times New Roman"/>
                <a:cs typeface="Times New Roman"/>
              </a:rPr>
              <a:t>района</a:t>
            </a:r>
            <a:r>
              <a:rPr lang="ru-RU" sz="2350" b="1" spc="-15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2350" b="1" spc="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в</a:t>
            </a:r>
            <a:r>
              <a:rPr lang="ru-RU" sz="2350" b="1" spc="-19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2018</a:t>
            </a:r>
            <a:r>
              <a:rPr lang="ru-RU" sz="2350" b="1" spc="-90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20" dirty="0" smtClean="0">
                <a:solidFill>
                  <a:srgbClr val="D4792B"/>
                </a:solidFill>
                <a:latin typeface="Times New Roman"/>
                <a:cs typeface="Times New Roman"/>
              </a:rPr>
              <a:t>году</a:t>
            </a:r>
            <a:r>
              <a:rPr lang="ru-RU" sz="2200" b="1" spc="-6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составил</a:t>
            </a:r>
            <a:r>
              <a:rPr lang="ru-RU" sz="2350" b="1" spc="105" dirty="0" smtClean="0">
                <a:solidFill>
                  <a:srgbClr val="D4792B"/>
                </a:solidFill>
                <a:latin typeface="Times New Roman"/>
                <a:cs typeface="Times New Roman"/>
              </a:rPr>
              <a:t> 5 440,4</a:t>
            </a:r>
            <a:r>
              <a:rPr lang="ru-RU" sz="2350" b="1" spc="-315" dirty="0" smtClean="0">
                <a:solidFill>
                  <a:srgbClr val="93521C"/>
                </a:solidFill>
                <a:latin typeface="Times New Roman"/>
                <a:cs typeface="Times New Roman"/>
              </a:rPr>
              <a:t> </a:t>
            </a:r>
            <a:r>
              <a:rPr lang="ru-RU" sz="2350" b="1" spc="-85" dirty="0" smtClean="0">
                <a:solidFill>
                  <a:srgbClr val="D4792B"/>
                </a:solidFill>
                <a:latin typeface="Times New Roman"/>
                <a:cs typeface="Times New Roman"/>
              </a:rPr>
              <a:t>тыс. рублей</a:t>
            </a:r>
            <a:endParaRPr sz="235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393700" y="2101850"/>
          <a:ext cx="964882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22901" y="316065"/>
              <a:ext cx="4450308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8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8928" y="1584960"/>
            <a:ext cx="1328927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5660" y="909944"/>
            <a:ext cx="9071458" cy="6412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364229" marR="5080" indent="-3351529" algn="ctr">
              <a:lnSpc>
                <a:spcPts val="2500"/>
              </a:lnSpc>
            </a:pPr>
            <a:r>
              <a:rPr sz="2300" b="1" spc="-50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Струк</a:t>
            </a:r>
            <a:r>
              <a:rPr lang="ru-RU" sz="2300" b="1" spc="-50" dirty="0" smtClean="0">
                <a:solidFill>
                  <a:srgbClr val="D3772B"/>
                </a:solidFill>
                <a:latin typeface="Times New Roman"/>
                <a:cs typeface="Times New Roman"/>
              </a:rPr>
              <a:t>т</a:t>
            </a:r>
            <a:r>
              <a:rPr sz="2300" b="1" spc="-50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ура</a:t>
            </a:r>
            <a:r>
              <a:rPr sz="2300" b="1" spc="-50" dirty="0" smtClean="0">
                <a:solidFill>
                  <a:srgbClr val="D3772B"/>
                </a:solidFill>
                <a:latin typeface="Times New Roman"/>
                <a:cs typeface="Times New Roman"/>
              </a:rPr>
              <a:t> </a:t>
            </a:r>
            <a:r>
              <a:rPr sz="2300" b="1" spc="-65" dirty="0">
                <a:solidFill>
                  <a:srgbClr val="D3772B"/>
                </a:solidFill>
                <a:latin typeface="Times New Roman"/>
                <a:cs typeface="Times New Roman"/>
              </a:rPr>
              <a:t>налоговых </a:t>
            </a:r>
            <a:r>
              <a:rPr sz="2300" b="1" spc="114" dirty="0">
                <a:solidFill>
                  <a:srgbClr val="D3772B"/>
                </a:solidFill>
                <a:latin typeface="Times New Roman"/>
                <a:cs typeface="Times New Roman"/>
              </a:rPr>
              <a:t>и </a:t>
            </a:r>
            <a:r>
              <a:rPr lang="ru-RU" sz="2300" b="1" spc="-65" dirty="0" smtClean="0">
                <a:solidFill>
                  <a:srgbClr val="D3772B"/>
                </a:solidFill>
                <a:latin typeface="Times New Roman"/>
                <a:cs typeface="Times New Roman"/>
              </a:rPr>
              <a:t>н</a:t>
            </a:r>
            <a:r>
              <a:rPr sz="2300" b="1" spc="-65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еналоговых</a:t>
            </a:r>
            <a:r>
              <a:rPr sz="2300" b="1" spc="-65" dirty="0" smtClean="0">
                <a:solidFill>
                  <a:srgbClr val="D3772B"/>
                </a:solidFill>
                <a:latin typeface="Times New Roman"/>
                <a:cs typeface="Times New Roman"/>
              </a:rPr>
              <a:t> </a:t>
            </a:r>
            <a:r>
              <a:rPr sz="2300" b="1" spc="-50" dirty="0" err="1">
                <a:solidFill>
                  <a:srgbClr val="D3772B"/>
                </a:solidFill>
                <a:latin typeface="Times New Roman"/>
                <a:cs typeface="Times New Roman"/>
              </a:rPr>
              <a:t>доходов</a:t>
            </a:r>
            <a:r>
              <a:rPr sz="2300" b="1" spc="-50" dirty="0">
                <a:solidFill>
                  <a:srgbClr val="D3772B"/>
                </a:solidFill>
                <a:latin typeface="Times New Roman"/>
                <a:cs typeface="Times New Roman"/>
              </a:rPr>
              <a:t> </a:t>
            </a:r>
            <a:r>
              <a:rPr sz="2300" b="1" spc="-70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бюджета</a:t>
            </a:r>
            <a:r>
              <a:rPr lang="ru-RU" sz="2300" b="1" spc="-70" dirty="0" smtClean="0">
                <a:solidFill>
                  <a:srgbClr val="D3772B"/>
                </a:solidFill>
                <a:latin typeface="Times New Roman"/>
                <a:cs typeface="Times New Roman"/>
              </a:rPr>
              <a:t> </a:t>
            </a:r>
          </a:p>
          <a:p>
            <a:pPr marL="3364229" marR="5080" indent="-3351529" algn="ctr">
              <a:lnSpc>
                <a:spcPts val="2500"/>
              </a:lnSpc>
            </a:pPr>
            <a:r>
              <a:rPr lang="ru-RU" sz="2300" b="1" spc="-70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Волошинского</a:t>
            </a:r>
            <a:r>
              <a:rPr lang="ru-RU" sz="2300" b="1" spc="-70" dirty="0" smtClean="0">
                <a:solidFill>
                  <a:srgbClr val="D3772B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sz="2300" b="1" spc="-65" dirty="0" err="1" smtClean="0">
                <a:solidFill>
                  <a:srgbClr val="D3772B"/>
                </a:solidFill>
                <a:latin typeface="Times New Roman"/>
                <a:cs typeface="Times New Roman"/>
              </a:rPr>
              <a:t>Миллеровского</a:t>
            </a:r>
            <a:r>
              <a:rPr sz="2300" b="1" spc="-65" dirty="0" smtClean="0">
                <a:solidFill>
                  <a:srgbClr val="D3772B"/>
                </a:solidFill>
                <a:latin typeface="Times New Roman"/>
                <a:cs typeface="Times New Roman"/>
              </a:rPr>
              <a:t>  </a:t>
            </a:r>
            <a:r>
              <a:rPr sz="2300" b="1" spc="-65" dirty="0">
                <a:solidFill>
                  <a:srgbClr val="D3772B"/>
                </a:solidFill>
                <a:latin typeface="Times New Roman"/>
                <a:cs typeface="Times New Roman"/>
              </a:rPr>
              <a:t>района </a:t>
            </a:r>
            <a:r>
              <a:rPr sz="2300" b="1" spc="110" dirty="0">
                <a:solidFill>
                  <a:srgbClr val="D3772B"/>
                </a:solidFill>
                <a:latin typeface="Times New Roman"/>
                <a:cs typeface="Times New Roman"/>
              </a:rPr>
              <a:t>в </a:t>
            </a:r>
            <a:r>
              <a:rPr sz="2150" b="1" spc="40" dirty="0" smtClean="0">
                <a:solidFill>
                  <a:srgbClr val="D3772B"/>
                </a:solidFill>
                <a:latin typeface="Times New Roman"/>
                <a:cs typeface="Times New Roman"/>
              </a:rPr>
              <a:t>201</a:t>
            </a:r>
            <a:r>
              <a:rPr lang="ru-RU" sz="2150" b="1" spc="40" dirty="0" smtClean="0">
                <a:solidFill>
                  <a:srgbClr val="D3772B"/>
                </a:solidFill>
                <a:latin typeface="Times New Roman"/>
                <a:cs typeface="Times New Roman"/>
              </a:rPr>
              <a:t>8</a:t>
            </a:r>
            <a:r>
              <a:rPr sz="2150" b="1" spc="-360" dirty="0" smtClean="0">
                <a:solidFill>
                  <a:srgbClr val="D3772B"/>
                </a:solidFill>
                <a:latin typeface="Times New Roman"/>
                <a:cs typeface="Times New Roman"/>
              </a:rPr>
              <a:t> </a:t>
            </a:r>
            <a:r>
              <a:rPr sz="2300" b="1" spc="-35" dirty="0">
                <a:solidFill>
                  <a:srgbClr val="D3772B"/>
                </a:solidFill>
                <a:latin typeface="Times New Roman"/>
                <a:cs typeface="Times New Roman"/>
              </a:rPr>
              <a:t>году</a:t>
            </a:r>
            <a:endParaRPr sz="23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93700" y="1949450"/>
          <a:ext cx="992505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22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 txBox="1"/>
            <p:nvPr/>
          </p:nvSpPr>
          <p:spPr>
            <a:xfrm>
              <a:off x="5499100" y="316065"/>
              <a:ext cx="4648199" cy="20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Администрация </a:t>
              </a:r>
              <a:r>
                <a:rPr lang="ru-RU" sz="1350" spc="45" dirty="0" err="1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Волошинского</a:t>
              </a:r>
              <a:r>
                <a:rPr lang="ru-RU" sz="1350" spc="45" dirty="0" smtClean="0">
                  <a:solidFill>
                    <a:srgbClr val="131313"/>
                  </a:solidFill>
                  <a:latin typeface="Times New Roman"/>
                  <a:cs typeface="Times New Roman"/>
                </a:rPr>
                <a:t> сельского поселения</a:t>
              </a:r>
              <a:endParaRPr sz="135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9"/>
            <p:cNvSpPr txBox="1"/>
            <p:nvPr/>
          </p:nvSpPr>
          <p:spPr>
            <a:xfrm>
              <a:off x="10217443" y="261476"/>
              <a:ext cx="217804" cy="2000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300" b="1" dirty="0" smtClean="0">
                  <a:latin typeface="Arial"/>
                  <a:cs typeface="Arial"/>
                </a:rPr>
                <a:t>9</a:t>
              </a:r>
              <a:endParaRPr sz="1300" b="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1089</Words>
  <Application>Microsoft Office PowerPoint</Application>
  <PresentationFormat>Произвольный</PresentationFormat>
  <Paragraphs>338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237</cp:revision>
  <dcterms:created xsi:type="dcterms:W3CDTF">2019-05-06T20:16:50Z</dcterms:created>
  <dcterms:modified xsi:type="dcterms:W3CDTF">2019-06-05T13:10:12Z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