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44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521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35E-2"/>
                  <c:y val="-5.4586986195067919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5414.4</c:v>
                </c:pt>
                <c:pt idx="1">
                  <c:v>5237.8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15138.8</c:v>
                </c:pt>
                <c:pt idx="1">
                  <c:v>15119.2</c:v>
                </c:pt>
              </c:numCache>
            </c:numRef>
          </c:val>
        </c:ser>
        <c:shape val="box"/>
        <c:axId val="121729792"/>
        <c:axId val="121731328"/>
        <c:axId val="0"/>
      </c:bar3DChart>
      <c:catAx>
        <c:axId val="12172979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731328"/>
        <c:crosses val="autoZero"/>
        <c:auto val="1"/>
        <c:lblAlgn val="ctr"/>
        <c:lblOffset val="100"/>
        <c:tickLblSkip val="1"/>
        <c:tickMarkSkip val="1"/>
      </c:catAx>
      <c:valAx>
        <c:axId val="121731328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72979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466E-2"/>
          <c:y val="0.86988663900468544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92"/>
          <c:h val="0.750003258432830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171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1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2020 год</c:v>
                </c:pt>
                <c:pt idx="1">
                  <c:v> Проект 2021 год</c:v>
                </c:pt>
                <c:pt idx="2">
                  <c:v> Проект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5237.8</c:v>
                </c:pt>
                <c:pt idx="1">
                  <c:v>5418.6</c:v>
                </c:pt>
                <c:pt idx="2">
                  <c:v>5651.7</c:v>
                </c:pt>
              </c:numCache>
            </c:numRef>
          </c:val>
        </c:ser>
        <c:shape val="box"/>
        <c:axId val="125979648"/>
        <c:axId val="121336576"/>
        <c:axId val="0"/>
      </c:bar3DChart>
      <c:catAx>
        <c:axId val="125979648"/>
        <c:scaling>
          <c:orientation val="minMax"/>
        </c:scaling>
        <c:axPos val="b"/>
        <c:numFmt formatCode="General" sourceLinked="1"/>
        <c:tickLblPos val="nextTo"/>
        <c:crossAx val="121336576"/>
        <c:crosses val="autoZero"/>
        <c:auto val="1"/>
        <c:lblAlgn val="ctr"/>
        <c:lblOffset val="100"/>
      </c:catAx>
      <c:valAx>
        <c:axId val="12133657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25979648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18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348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793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2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5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1235.4000000000001</c:v>
                </c:pt>
                <c:pt idx="1">
                  <c:v>3138.4</c:v>
                </c:pt>
                <c:pt idx="2">
                  <c:v>185.9</c:v>
                </c:pt>
                <c:pt idx="3">
                  <c:v>559.20000000000005</c:v>
                </c:pt>
                <c:pt idx="4">
                  <c:v>53.1</c:v>
                </c:pt>
                <c:pt idx="5">
                  <c:v>46.7</c:v>
                </c:pt>
                <c:pt idx="6">
                  <c:v>19.100000000000001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83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2019 год</c:v>
                </c:pt>
                <c:pt idx="1">
                  <c:v>Проект 2020 год</c:v>
                </c:pt>
                <c:pt idx="2">
                  <c:v>Проект 2021 год</c:v>
                </c:pt>
                <c:pt idx="3">
                  <c:v>Проект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1067.2</c:v>
                </c:pt>
                <c:pt idx="1">
                  <c:v>1235.4000000000001</c:v>
                </c:pt>
                <c:pt idx="2">
                  <c:v>1302.0999999999999</c:v>
                </c:pt>
                <c:pt idx="3">
                  <c:v>1367.2</c:v>
                </c:pt>
              </c:numCache>
            </c:numRef>
          </c:val>
        </c:ser>
        <c:axId val="83513728"/>
        <c:axId val="83503744"/>
      </c:barChart>
      <c:valAx>
        <c:axId val="83503744"/>
        <c:scaling>
          <c:orientation val="minMax"/>
        </c:scaling>
        <c:delete val="1"/>
        <c:axPos val="b"/>
        <c:numFmt formatCode="#,##0.0" sourceLinked="1"/>
        <c:tickLblPos val="none"/>
        <c:crossAx val="83513728"/>
        <c:crosses val="autoZero"/>
        <c:crossBetween val="between"/>
        <c:majorUnit val="5000"/>
      </c:valAx>
      <c:catAx>
        <c:axId val="83513728"/>
        <c:scaling>
          <c:orientation val="minMax"/>
        </c:scaling>
        <c:axPos val="l"/>
        <c:numFmt formatCode="General" sourceLinked="1"/>
        <c:tickLblPos val="nextTo"/>
        <c:crossAx val="83503744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65E-2"/>
          <c:y val="0"/>
          <c:w val="0.954943442201890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94E-2"/>
                  <c:y val="-0.21451454682491736"/>
                </c:manualLayout>
              </c:layout>
              <c:showVal val="1"/>
            </c:dLbl>
            <c:dLbl>
              <c:idx val="1"/>
              <c:layout>
                <c:manualLayout>
                  <c:x val="2.7631339196723309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Проект 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15138.8</c:v>
                </c:pt>
                <c:pt idx="1">
                  <c:v>15454.4</c:v>
                </c:pt>
              </c:numCache>
            </c:numRef>
          </c:val>
        </c:ser>
        <c:gapWidth val="124"/>
        <c:gapDepth val="165"/>
        <c:shape val="box"/>
        <c:axId val="83686912"/>
        <c:axId val="83688448"/>
        <c:axId val="0"/>
      </c:bar3DChart>
      <c:catAx>
        <c:axId val="836869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688448"/>
        <c:crosses val="autoZero"/>
        <c:auto val="1"/>
        <c:lblAlgn val="ctr"/>
        <c:lblOffset val="100"/>
        <c:tickLblSkip val="1"/>
        <c:tickMarkSkip val="1"/>
      </c:catAx>
      <c:valAx>
        <c:axId val="8368844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8368691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86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21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91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5 346,4</c:v>
                  </c:pt>
                  <c:pt idx="1">
                    <c:v>208,0</c:v>
                  </c:pt>
                  <c:pt idx="2">
                    <c:v>58,6</c:v>
                  </c:pt>
                  <c:pt idx="3">
                    <c:v>2 798,5</c:v>
                  </c:pt>
                  <c:pt idx="4">
                    <c:v>23,0</c:v>
                  </c:pt>
                  <c:pt idx="5">
                    <c:v>6 717,1</c:v>
                  </c:pt>
                  <c:pt idx="6">
                    <c:v>302,8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7"/>
                <c:pt idx="0">
                  <c:v>5346.4</c:v>
                </c:pt>
                <c:pt idx="1">
                  <c:v>208</c:v>
                </c:pt>
                <c:pt idx="2">
                  <c:v>58.6</c:v>
                </c:pt>
                <c:pt idx="3">
                  <c:v>2798.5</c:v>
                </c:pt>
                <c:pt idx="4">
                  <c:v>23</c:v>
                </c:pt>
                <c:pt idx="5">
                  <c:v>6717.1</c:v>
                </c:pt>
                <c:pt idx="6">
                  <c:v>302.8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5 346,4</c:v>
                  </c:pt>
                  <c:pt idx="1">
                    <c:v>208,0</c:v>
                  </c:pt>
                  <c:pt idx="2">
                    <c:v>58,6</c:v>
                  </c:pt>
                  <c:pt idx="3">
                    <c:v>2 798,5</c:v>
                  </c:pt>
                  <c:pt idx="4">
                    <c:v>23,0</c:v>
                  </c:pt>
                  <c:pt idx="5">
                    <c:v>6 717,1</c:v>
                  </c:pt>
                  <c:pt idx="6">
                    <c:v>302,8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7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49"/>
          <c:y val="2.3542828669010814E-3"/>
          <c:w val="0.40541456109799429"/>
          <c:h val="0.86313126294855647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6128,0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тыс.руб.2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02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6574.3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7 042,9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7042.9</c:v>
                </c:pt>
              </c:numCache>
            </c:numRef>
          </c:val>
        </c:ser>
        <c:axId val="110172416"/>
        <c:axId val="110182400"/>
      </c:barChart>
      <c:catAx>
        <c:axId val="110172416"/>
        <c:scaling>
          <c:orientation val="minMax"/>
        </c:scaling>
        <c:delete val="1"/>
        <c:axPos val="b"/>
        <c:tickLblPos val="none"/>
        <c:crossAx val="110182400"/>
        <c:crosses val="autoZero"/>
        <c:auto val="1"/>
        <c:lblAlgn val="ctr"/>
        <c:lblOffset val="100"/>
      </c:catAx>
      <c:valAx>
        <c:axId val="11018240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10172416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1E-3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5833333333333635E-2"/>
                  <c:y val="4.5444461143196837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51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2"/>
                <c:pt idx="0">
                  <c:v>Расходы на обеспечение деятельности муниципальных учреждений - 6507,1</c:v>
                </c:pt>
                <c:pt idx="1">
                  <c:v>Мероприятия по организации и проведению конкурсов, торжественных и иных мероприятий - 210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6507.1</c:v>
                </c:pt>
                <c:pt idx="1">
                  <c:v>210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6"/>
          <c:y val="9.0006333598128027E-2"/>
          <c:w val="0.33750000000000141"/>
          <c:h val="0.851750864160425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558"/>
          <c:h val="0.8836857962799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792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7042,9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46,5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493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8 119,4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7042.9</c:v>
                </c:pt>
                <c:pt idx="1">
                  <c:v>8119.4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63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1 235,4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11 061,9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46,7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3 138,4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559,2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63,8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302,8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2 798,5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6 717,1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5 346,4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58,6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1 235,4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559,2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185,9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11 061,9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3 138,4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53,1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46,7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63,8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302,8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0"/>
        <a:ext cx="2871816" cy="661098"/>
      </dsp:txXfrm>
    </dsp:sp>
    <dsp:sp modelId="{8742C5EE-2DD0-46E4-AB75-87A4D25F8D62}">
      <dsp:nvSpPr>
        <dsp:cNvPr id="0" name=""/>
        <dsp:cNvSpPr/>
      </dsp:nvSpPr>
      <dsp:spPr>
        <a:xfrm>
          <a:off x="66109" y="66109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35254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sp:txBody>
      <dsp:txXfrm>
        <a:off x="800591" y="735254"/>
        <a:ext cx="2871816" cy="661098"/>
      </dsp:txXfrm>
    </dsp:sp>
    <dsp:sp modelId="{DC3D1057-3911-49DC-8B4B-4F8305BF098A}">
      <dsp:nvSpPr>
        <dsp:cNvPr id="0" name=""/>
        <dsp:cNvSpPr/>
      </dsp:nvSpPr>
      <dsp:spPr>
        <a:xfrm>
          <a:off x="66109" y="793318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54417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sp:txBody>
      <dsp:txXfrm>
        <a:off x="800591" y="1454417"/>
        <a:ext cx="2871816" cy="661098"/>
      </dsp:txXfrm>
    </dsp:sp>
    <dsp:sp modelId="{10414709-A3FF-419B-8BA0-6B96893FDF2B}">
      <dsp:nvSpPr>
        <dsp:cNvPr id="0" name=""/>
        <dsp:cNvSpPr/>
      </dsp:nvSpPr>
      <dsp:spPr>
        <a:xfrm>
          <a:off x="66109" y="1520527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81626"/>
          <a:ext cx="3672408" cy="861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2 798,5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2181626"/>
        <a:ext cx="2871816" cy="861048"/>
      </dsp:txXfrm>
    </dsp:sp>
    <dsp:sp modelId="{B43CAF5A-DF0E-47F1-8B84-50B2394B9328}">
      <dsp:nvSpPr>
        <dsp:cNvPr id="0" name=""/>
        <dsp:cNvSpPr/>
      </dsp:nvSpPr>
      <dsp:spPr>
        <a:xfrm>
          <a:off x="66109" y="2347710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130964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6 717,1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0591" y="3130964"/>
        <a:ext cx="2871816" cy="575281"/>
      </dsp:txXfrm>
    </dsp:sp>
    <dsp:sp modelId="{3A722FFA-D144-4D82-A948-F625B32E43B9}">
      <dsp:nvSpPr>
        <dsp:cNvPr id="0" name=""/>
        <dsp:cNvSpPr/>
      </dsp:nvSpPr>
      <dsp:spPr>
        <a:xfrm>
          <a:off x="86322" y="3132895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72355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5 346,4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0591" y="3772355"/>
        <a:ext cx="2871816" cy="575281"/>
      </dsp:txXfrm>
    </dsp:sp>
    <dsp:sp modelId="{41A6BF44-B293-4BA2-8863-2523825655CA}">
      <dsp:nvSpPr>
        <dsp:cNvPr id="0" name=""/>
        <dsp:cNvSpPr/>
      </dsp:nvSpPr>
      <dsp:spPr>
        <a:xfrm>
          <a:off x="66109" y="3778861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93270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58,6</a:t>
          </a:r>
        </a:p>
      </dsp:txBody>
      <dsp:txXfrm>
        <a:off x="800591" y="4393270"/>
        <a:ext cx="2871816" cy="575281"/>
      </dsp:txXfrm>
    </dsp:sp>
    <dsp:sp modelId="{49B16435-6F80-4C40-803F-8DBCEBE6B20D}">
      <dsp:nvSpPr>
        <dsp:cNvPr id="0" name=""/>
        <dsp:cNvSpPr/>
      </dsp:nvSpPr>
      <dsp:spPr>
        <a:xfrm>
          <a:off x="66109" y="4420252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105,4%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7 042,9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45,6%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6 717,1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13.12.2019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13.12.2019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13.12.2019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5237,8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185,9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1 235,4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3 138,4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46,7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53,1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559,2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19,1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9 724,4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9 881,4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5 681,6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5 360,7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7 668,5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3 672,6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3 573,6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1 847,5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1 768,3*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1 794,4*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1 786,9*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уровень инфляции с 1 октября 2020 года на 3,0 процента, с 1 октября 2020 года на 4,0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2020 году до 12130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2020 и 2022 годы – утвержденные ассигнования в решении Собрания депутатов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28.12.2018 № 104 «О бюджете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2020 год и на плановый период 2020 и 2022 годов», на 2022 год – бюджетные ассигнования 2021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15 454,4тыс.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7 042,9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2020 -2022 годы, расходы на социальную сферу в 2020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(3,7%)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2020 - 2022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39,0 тыс. рублей на 2020 -2022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год – 39,0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2021 год –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 –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АВСП от 28.10.2019 № 110)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857496"/>
            <a:ext cx="9036496" cy="221457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2020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коммунальное хозяйство 1 940,7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2 798,5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524,1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благоустройству-200,0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(17,9%)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1 768,3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(80,0%)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7 904,9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9 881,4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5 180,6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5 121,5 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5 120,0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53,6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2 838,5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2 399,5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2 502,1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6 717,1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2 602,0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2 932,4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274,4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285,4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15 162,3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10 485,8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10 928,3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292,1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847,5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569,7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071810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602700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28.10.2019 №110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15 119,2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11 100,2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11 012,4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5 237,8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5 418,6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5 651,7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9 881,4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5 681,6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5 360,7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7 904,9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3 672,6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360,7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1 768,3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1 794,4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1 786,9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15 454,4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11 333,3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11 498,0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-335,2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-233,1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-485,6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15 119,2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9322" y="121442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15 454,4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2020 год будет увеличен, после принятия областного закона об областном бюджете на 2021-2022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15 138,8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15 119,2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20863</TotalTime>
  <Words>1630</Words>
  <Application>Microsoft Office PowerPoint</Application>
  <PresentationFormat>Экран (4:3)</PresentationFormat>
  <Paragraphs>376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2020-2022 годы  </vt:lpstr>
      <vt:lpstr>Основные приоритеты Волошинского сельского поселения </vt:lpstr>
      <vt:lpstr>Слайд 6</vt:lpstr>
      <vt:lpstr>Основные характеристики  бюджета Волошинского сельского поселения Миллеровского района  на 2020-2022 годы</vt:lpstr>
      <vt:lpstr>Основные параметры бюджета Волошинского сельского поселения Миллеровского района на 2020 год</vt:lpstr>
      <vt:lpstr>Динамика доходов бюджета Волошинского сельского поселения Миллеровского района, (общий объем доходов бюджета на 2020 год будет увеличен, после принятия областного закона об областном бюджете на 2021-2022 года во 2-м чтении)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сельского 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2020 году 15 454,4тыс. рублей</vt:lpstr>
      <vt:lpstr>Расходы бюджета Волошинского сельского поселения Миллеровского района на социальную сферу в 2020 году – 7 042,9(* после принятия областного бюджета на 2020 -2022 годы, расходы на социальную сферу в 2020 году будут уточнены)</vt:lpstr>
      <vt:lpstr>Структура расходов по разделу «Культура, кинематография» на 2020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2164</cp:revision>
  <dcterms:created xsi:type="dcterms:W3CDTF">2011-10-21T12:19:44Z</dcterms:created>
  <dcterms:modified xsi:type="dcterms:W3CDTF">2019-12-13T11:01:52Z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