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9"/>
  </p:notesMasterIdLst>
  <p:handoutMasterIdLst>
    <p:handoutMasterId r:id="rId30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70" r:id="rId12"/>
    <p:sldId id="904" r:id="rId13"/>
    <p:sldId id="1201" r:id="rId14"/>
    <p:sldId id="1423" r:id="rId15"/>
    <p:sldId id="1572" r:id="rId16"/>
    <p:sldId id="1368" r:id="rId17"/>
    <p:sldId id="1592" r:id="rId18"/>
    <p:sldId id="1593" r:id="rId19"/>
    <p:sldId id="1502" r:id="rId20"/>
    <p:sldId id="1594" r:id="rId21"/>
    <p:sldId id="1595" r:id="rId22"/>
    <p:sldId id="1597" r:id="rId23"/>
    <p:sldId id="1600" r:id="rId24"/>
    <p:sldId id="1601" r:id="rId25"/>
    <p:sldId id="1608" r:id="rId26"/>
    <p:sldId id="1500" r:id="rId27"/>
    <p:sldId id="1575" r:id="rId2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9FF66"/>
    <a:srgbClr val="53D2FF"/>
    <a:srgbClr val="EAA0A0"/>
    <a:srgbClr val="1FD15A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4364" autoAdjust="0"/>
    <p:restoredTop sz="95577" autoAdjust="0"/>
  </p:normalViewPr>
  <p:slideViewPr>
    <p:cSldViewPr>
      <p:cViewPr>
        <p:scale>
          <a:sx n="100" d="100"/>
          <a:sy n="100" d="100"/>
        </p:scale>
        <p:origin x="-11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683"/>
          <c:w val="0.83528284203826897"/>
          <c:h val="0.73531463511920003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>
                <c:manualLayout>
                  <c:x val="-4.7744424251779737E-2"/>
                  <c:y val="2.7293421039058401E-3"/>
                </c:manualLayout>
              </c:layout>
              <c:showVal val="1"/>
            </c:dLbl>
            <c:dLbl>
              <c:idx val="1"/>
              <c:layout>
                <c:manualLayout>
                  <c:x val="4.3277914807078904E-2"/>
                  <c:y val="-5.4586986195068136E-3"/>
                </c:manualLayout>
              </c:layout>
              <c:showVal val="1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2020</c:v>
                </c:pt>
                <c:pt idx="1">
                  <c:v>2021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6557.9</c:v>
                </c:pt>
                <c:pt idx="1">
                  <c:v>6273.3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Волошинского сельского поселения  Миллеровского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cat>
            <c:strRef>
              <c:f>Sheet1!$B$1:$D$1</c:f>
              <c:strCache>
                <c:ptCount val="2"/>
                <c:pt idx="0">
                  <c:v>2020</c:v>
                </c:pt>
                <c:pt idx="1">
                  <c:v>2021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16784.400000000001</c:v>
                </c:pt>
                <c:pt idx="1">
                  <c:v>15757.6</c:v>
                </c:pt>
              </c:numCache>
            </c:numRef>
          </c:val>
        </c:ser>
        <c:shape val="box"/>
        <c:axId val="178173824"/>
        <c:axId val="178175360"/>
        <c:axId val="0"/>
      </c:bar3DChart>
      <c:catAx>
        <c:axId val="178173824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8175360"/>
        <c:crosses val="autoZero"/>
        <c:auto val="1"/>
        <c:lblAlgn val="ctr"/>
        <c:lblOffset val="100"/>
        <c:tickLblSkip val="1"/>
        <c:tickMarkSkip val="1"/>
      </c:catAx>
      <c:valAx>
        <c:axId val="178175360"/>
        <c:scaling>
          <c:orientation val="minMax"/>
          <c:max val="10000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8173824"/>
        <c:crosses val="autoZero"/>
        <c:crossBetween val="between"/>
        <c:majorUnit val="1000"/>
        <c:minorUnit val="1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3.575513368659964E-2"/>
          <c:y val="0.8698866390046871"/>
          <c:w val="0.92255606708014148"/>
          <c:h val="0.11988903827440246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603"/>
          <c:h val="0.7500032584328325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5.423275130324744E-3"/>
                  <c:y val="-4.8831295465791381E-2"/>
                </c:manualLayout>
              </c:layout>
              <c:showVal val="1"/>
            </c:dLbl>
            <c:dLbl>
              <c:idx val="1"/>
              <c:layout>
                <c:manualLayout>
                  <c:x val="-1.5642253698597262E-2"/>
                  <c:y val="-3.5772299928127992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Val val="1"/>
            </c:dLbl>
            <c:dLbl>
              <c:idx val="4"/>
              <c:layout>
                <c:manualLayout>
                  <c:x val="-9.7087905585634248E-3"/>
                  <c:y val="-6.6292815807309424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  2021 год</c:v>
                </c:pt>
                <c:pt idx="1">
                  <c:v>  2022 год</c:v>
                </c:pt>
                <c:pt idx="2">
                  <c:v>  2023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6273.3</c:v>
                </c:pt>
                <c:pt idx="1">
                  <c:v>6472.7</c:v>
                </c:pt>
                <c:pt idx="2">
                  <c:v>6588.1</c:v>
                </c:pt>
              </c:numCache>
            </c:numRef>
          </c:val>
        </c:ser>
        <c:shape val="box"/>
        <c:axId val="178110848"/>
        <c:axId val="178112384"/>
        <c:axId val="0"/>
      </c:bar3DChart>
      <c:catAx>
        <c:axId val="178110848"/>
        <c:scaling>
          <c:orientation val="minMax"/>
        </c:scaling>
        <c:axPos val="b"/>
        <c:numFmt formatCode="General" sourceLinked="1"/>
        <c:tickLblPos val="nextTo"/>
        <c:crossAx val="178112384"/>
        <c:crosses val="autoZero"/>
        <c:auto val="1"/>
        <c:lblAlgn val="ctr"/>
        <c:lblOffset val="100"/>
      </c:catAx>
      <c:valAx>
        <c:axId val="178112384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78110848"/>
        <c:crosses val="autoZero"/>
        <c:crossBetween val="between"/>
        <c:majorUnit val="5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4.6996266287872793E-3"/>
          <c:y val="0"/>
          <c:w val="0.9905761683966892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7.4663455052613598E-2"/>
                  <c:y val="5.7546544747846123E-2"/>
                </c:manualLayout>
              </c:layout>
              <c:showPercent val="1"/>
            </c:dLbl>
            <c:dLbl>
              <c:idx val="1"/>
              <c:layout>
                <c:manualLayout>
                  <c:x val="5.9479750265843484E-2"/>
                  <c:y val="0.23544928180282929"/>
                </c:manualLayout>
              </c:layout>
              <c:showPercent val="1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Percent val="1"/>
            </c:dLbl>
            <c:dLbl>
              <c:idx val="3"/>
              <c:layout>
                <c:manualLayout>
                  <c:x val="-2.3505324805180378E-2"/>
                  <c:y val="-4.3062848089342728E-2"/>
                </c:manualLayout>
              </c:layout>
              <c:showPercent val="1"/>
            </c:dLbl>
            <c:dLbl>
              <c:idx val="4"/>
              <c:layout>
                <c:manualLayout>
                  <c:x val="-1.610383933948881E-2"/>
                  <c:y val="-3.4768980347212868E-2"/>
                </c:manualLayout>
              </c:layout>
              <c:showPercent val="1"/>
            </c:dLbl>
            <c:dLbl>
              <c:idx val="6"/>
              <c:layout>
                <c:manualLayout>
                  <c:x val="2.4065003985911895E-2"/>
                  <c:y val="-0.13475768774229918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1328.4</c:v>
                </c:pt>
                <c:pt idx="1">
                  <c:v>3142.4</c:v>
                </c:pt>
                <c:pt idx="2">
                  <c:v>185.9</c:v>
                </c:pt>
                <c:pt idx="3">
                  <c:v>1504.8</c:v>
                </c:pt>
                <c:pt idx="4">
                  <c:v>20.5</c:v>
                </c:pt>
                <c:pt idx="5">
                  <c:v>48.4</c:v>
                </c:pt>
                <c:pt idx="6">
                  <c:v>42.9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545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Бюджет 2020 год</c:v>
                </c:pt>
                <c:pt idx="1">
                  <c:v>Бюджет 2021 год</c:v>
                </c:pt>
                <c:pt idx="2">
                  <c:v> Бюджет 2022 год</c:v>
                </c:pt>
                <c:pt idx="3">
                  <c:v>Бюджет  2023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1463</c:v>
                </c:pt>
                <c:pt idx="1">
                  <c:v>1328.4</c:v>
                </c:pt>
                <c:pt idx="2">
                  <c:v>1376.1</c:v>
                </c:pt>
                <c:pt idx="3">
                  <c:v>1424.2</c:v>
                </c:pt>
              </c:numCache>
            </c:numRef>
          </c:val>
        </c:ser>
        <c:axId val="181904896"/>
        <c:axId val="181903360"/>
      </c:barChart>
      <c:valAx>
        <c:axId val="181903360"/>
        <c:scaling>
          <c:orientation val="minMax"/>
        </c:scaling>
        <c:delete val="1"/>
        <c:axPos val="b"/>
        <c:numFmt formatCode="#,##0.0" sourceLinked="1"/>
        <c:tickLblPos val="none"/>
        <c:crossAx val="181904896"/>
        <c:crosses val="autoZero"/>
        <c:crossBetween val="between"/>
        <c:majorUnit val="5000"/>
      </c:valAx>
      <c:catAx>
        <c:axId val="181904896"/>
        <c:scaling>
          <c:orientation val="minMax"/>
        </c:scaling>
        <c:axPos val="l"/>
        <c:numFmt formatCode="General" sourceLinked="1"/>
        <c:tickLblPos val="nextTo"/>
        <c:crossAx val="181903360"/>
        <c:crosses val="autoZero"/>
        <c:auto val="1"/>
        <c:lblAlgn val="ctr"/>
        <c:lblOffset val="100"/>
        <c:tickLblSkip val="1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11841862865E-2"/>
          <c:y val="0"/>
          <c:w val="0.95494344220189376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4.6309873709377267E-2"/>
                  <c:y val="-0.21451454682491741"/>
                </c:manualLayout>
              </c:layout>
              <c:showVal val="1"/>
            </c:dLbl>
            <c:dLbl>
              <c:idx val="1"/>
              <c:layout>
                <c:manualLayout>
                  <c:x val="2.7631339196723503E-2"/>
                  <c:y val="-0.19851987380802991"/>
                </c:manualLayout>
              </c:layout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2020 год</c:v>
                </c:pt>
                <c:pt idx="1">
                  <c:v>Бюджет 2021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16784.400000000001</c:v>
                </c:pt>
                <c:pt idx="1">
                  <c:v>16288.8</c:v>
                </c:pt>
              </c:numCache>
            </c:numRef>
          </c:val>
        </c:ser>
        <c:gapWidth val="124"/>
        <c:gapDepth val="165"/>
        <c:shape val="box"/>
        <c:axId val="184064640"/>
        <c:axId val="184070528"/>
        <c:axId val="0"/>
      </c:bar3DChart>
      <c:catAx>
        <c:axId val="18406464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84070528"/>
        <c:crosses val="autoZero"/>
        <c:auto val="1"/>
        <c:lblAlgn val="ctr"/>
        <c:lblOffset val="100"/>
        <c:tickLblSkip val="1"/>
        <c:tickMarkSkip val="1"/>
      </c:catAx>
      <c:valAx>
        <c:axId val="184070528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84064640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3.4632264434496782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3081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3.589427018229864E-2"/>
                  <c:y val="-1.2167934889804732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28,8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764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11"/>
              <c:layout>
                <c:manualLayout>
                  <c:x val="6.4040601768354383E-2"/>
                  <c:y val="2.38792872047145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5 851,7</c:v>
                  </c:pt>
                  <c:pt idx="1">
                    <c:v>240,2</c:v>
                  </c:pt>
                  <c:pt idx="2">
                    <c:v>58,6</c:v>
                  </c:pt>
                  <c:pt idx="3">
                    <c:v>26,0</c:v>
                  </c:pt>
                  <c:pt idx="4">
                    <c:v>2 922,0</c:v>
                  </c:pt>
                  <c:pt idx="5">
                    <c:v>19,5</c:v>
                  </c:pt>
                  <c:pt idx="6">
                    <c:v>6 860,6</c:v>
                  </c:pt>
                  <c:pt idx="7">
                    <c:v>310,2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 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 - </c:v>
                  </c:pt>
                  <c:pt idx="4">
                    <c:v>Жилищно-коммунальное хо-во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5851.7</c:v>
                </c:pt>
                <c:pt idx="1">
                  <c:v>240.2</c:v>
                </c:pt>
                <c:pt idx="2">
                  <c:v>58.6</c:v>
                </c:pt>
                <c:pt idx="3">
                  <c:v>26</c:v>
                </c:pt>
                <c:pt idx="4">
                  <c:v>2922</c:v>
                </c:pt>
                <c:pt idx="5">
                  <c:v>19.5</c:v>
                </c:pt>
                <c:pt idx="6">
                  <c:v>6860.6</c:v>
                </c:pt>
                <c:pt idx="7">
                  <c:v>310.2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5 851,7</c:v>
                  </c:pt>
                  <c:pt idx="1">
                    <c:v>240,2</c:v>
                  </c:pt>
                  <c:pt idx="2">
                    <c:v>58,6</c:v>
                  </c:pt>
                  <c:pt idx="3">
                    <c:v>26,0</c:v>
                  </c:pt>
                  <c:pt idx="4">
                    <c:v>2 922,0</c:v>
                  </c:pt>
                  <c:pt idx="5">
                    <c:v>19,5</c:v>
                  </c:pt>
                  <c:pt idx="6">
                    <c:v>6 860,6</c:v>
                  </c:pt>
                  <c:pt idx="7">
                    <c:v>310,2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 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 - </c:v>
                  </c:pt>
                  <c:pt idx="4">
                    <c:v>Жилищно-коммунальное хо-во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817551584206726"/>
          <c:y val="2.3542828669010814E-3"/>
          <c:w val="0.40541456109799612"/>
          <c:h val="0.8631312629485583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 тыс.руб.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6 574,3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6574.3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 тыс.руб.2</c:v>
                </c:pt>
              </c:strCache>
            </c:strRef>
          </c:tx>
          <c:dLbls>
            <c:dLbl>
              <c:idx val="0"/>
              <c:layout>
                <c:manualLayout>
                  <c:x val="1.0624488845282368E-2"/>
                  <c:y val="0.181713816309972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7 448,4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7448.4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год* тыс.руб.</c:v>
                </c:pt>
              </c:strCache>
            </c:strRef>
          </c:tx>
          <c:dLbls>
            <c:dLbl>
              <c:idx val="0"/>
              <c:layout>
                <c:manualLayout>
                  <c:x val="-4.8991470083570984E-3"/>
                  <c:y val="0.1549911962643887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7 190,3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7190.3</c:v>
                </c:pt>
              </c:numCache>
            </c:numRef>
          </c:val>
        </c:ser>
        <c:axId val="187752448"/>
        <c:axId val="187753984"/>
      </c:barChart>
      <c:catAx>
        <c:axId val="187752448"/>
        <c:scaling>
          <c:orientation val="minMax"/>
        </c:scaling>
        <c:delete val="1"/>
        <c:axPos val="b"/>
        <c:tickLblPos val="none"/>
        <c:crossAx val="187753984"/>
        <c:crosses val="autoZero"/>
        <c:auto val="1"/>
        <c:lblAlgn val="ctr"/>
        <c:lblOffset val="100"/>
      </c:catAx>
      <c:valAx>
        <c:axId val="18775398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87752448"/>
        <c:crosses val="autoZero"/>
        <c:crossBetween val="between"/>
      </c:valAx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2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-1.9444444444444445E-2"/>
                  <c:y val="2.2722230571598379E-3"/>
                </c:manualLayout>
              </c:layout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5.9722222222222246E-2"/>
                  <c:y val="7.72555839434341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0,87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-1.9825459317585569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3"/>
                <c:pt idx="0">
                  <c:v>Расходы на обеспечение деятельности муниципальных учреждений - 6686,5</c:v>
                </c:pt>
                <c:pt idx="1">
                  <c:v>Ремонт и уборка памятников</c:v>
                </c:pt>
                <c:pt idx="2">
                  <c:v>Мероприятия по организации и проведению конкурсов, торжественных и иных мероприятий - 60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6686.5</c:v>
                </c:pt>
                <c:pt idx="1">
                  <c:v>114.1</c:v>
                </c:pt>
                <c:pt idx="2">
                  <c:v>60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71"/>
          <c:y val="9.0006333598128027E-2"/>
          <c:w val="0.33750000000000246"/>
          <c:h val="0.85175086416042689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2691958119529682E-2"/>
          <c:w val="0.8699980314960678"/>
          <c:h val="0.883685796279998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5442399387576586"/>
                  <c:y val="-0.102765671182486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7 190,3</a:t>
                    </a: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44,1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4934580052493548"/>
                  <c:y val="8.24409043089936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9 098,5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55,9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7190.3</c:v>
                </c:pt>
                <c:pt idx="1">
                  <c:v>9098.5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996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до 2024 года,  утвержденный распоряжением Администрации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05.06.2019 № 20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</a:t>
          </a:r>
          <a:r>
            <a:rPr lang="ru-RU" sz="16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и сокращению  муниципального долга </a:t>
          </a:r>
          <a:r>
            <a:rPr lang="ru-RU" sz="16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до 2020 года, утвержденный распоряжением Администрации Миллеровского района от 05.06.2019 № 20</a:t>
          </a:r>
          <a:endParaRPr lang="ru-RU" sz="1600" dirty="0">
            <a:solidFill>
              <a:srgbClr val="FF0000"/>
            </a:solidFill>
          </a:endParaRPr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1 328,4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9 484,3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20,5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48,4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73ACE447-B24B-4570-A2E7-BCCEAD96F382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3 142,4</a:t>
          </a:r>
        </a:p>
      </dgm:t>
    </dgm:pt>
    <dgm:pt modelId="{9E38E57D-A2D8-42FA-9A55-B15BB5A39777}" type="parTrans" cxnId="{81E67A62-140A-4A8E-9A33-3550AEA8C117}">
      <dgm:prSet/>
      <dgm:spPr/>
      <dgm:t>
        <a:bodyPr/>
        <a:lstStyle/>
        <a:p>
          <a:endParaRPr lang="ru-RU"/>
        </a:p>
      </dgm:t>
    </dgm:pt>
    <dgm:pt modelId="{3A3738C5-6056-46CB-96A4-485C9831D115}" type="sibTrans" cxnId="{81E67A62-140A-4A8E-9A33-3550AEA8C117}">
      <dgm:prSet/>
      <dgm:spPr/>
      <dgm:t>
        <a:bodyPr/>
        <a:lstStyle/>
        <a:p>
          <a:endParaRPr lang="ru-RU"/>
        </a:p>
      </dgm:t>
    </dgm:pt>
    <dgm:pt modelId="{A634D5C1-EA40-4D2D-B030-432525DEB3F0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1 504,8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A8CE2F6-33EB-432C-BE49-60774C9934F8}" type="parTrans" cxnId="{E0EF65DB-D02B-4CF9-9AB2-5DCFF0AF92E8}">
      <dgm:prSet/>
      <dgm:spPr/>
      <dgm:t>
        <a:bodyPr/>
        <a:lstStyle/>
        <a:p>
          <a:endParaRPr lang="ru-RU"/>
        </a:p>
      </dgm:t>
    </dgm:pt>
    <dgm:pt modelId="{4D147C77-6B95-48B8-A928-C4886C9BD651}" type="sibTrans" cxnId="{E0EF65DB-D02B-4CF9-9AB2-5DCFF0AF92E8}">
      <dgm:prSet/>
      <dgm:spPr/>
      <dgm:t>
        <a:bodyPr/>
        <a:lstStyle/>
        <a:p>
          <a:endParaRPr lang="ru-RU"/>
        </a:p>
      </dgm:t>
    </dgm:pt>
    <dgm:pt modelId="{6A927675-D39F-4BD8-BEB0-AA1C3689505B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185,9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09F8011-B651-4C15-9B04-0234BB5620FE}" type="parTrans" cxnId="{736C91AF-5969-49F3-9130-D04A429A19AE}">
      <dgm:prSet/>
      <dgm:spPr/>
      <dgm:t>
        <a:bodyPr/>
        <a:lstStyle/>
        <a:p>
          <a:endParaRPr lang="ru-RU"/>
        </a:p>
      </dgm:t>
    </dgm:pt>
    <dgm:pt modelId="{EA9A50B6-D31B-4C68-B0AA-70581AB3078F}" type="sibTrans" cxnId="{736C91AF-5969-49F3-9130-D04A429A19AE}">
      <dgm:prSet/>
      <dgm:spPr/>
      <dgm:t>
        <a:bodyPr/>
        <a:lstStyle/>
        <a:p>
          <a:endParaRPr lang="ru-RU"/>
        </a:p>
      </dgm:t>
    </dgm:pt>
    <dgm:pt modelId="{13680A47-C15E-401D-9A9C-47B7B7A64216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42,9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761B94D-7B9D-4B72-9081-4875282C2DDC}" type="parTrans" cxnId="{451FBBE6-CAAB-48F3-9BD1-14DC8DC240E0}">
      <dgm:prSet/>
      <dgm:spPr/>
      <dgm:t>
        <a:bodyPr/>
        <a:lstStyle/>
        <a:p>
          <a:endParaRPr lang="ru-RU"/>
        </a:p>
      </dgm:t>
    </dgm:pt>
    <dgm:pt modelId="{3DE31937-4C77-4C99-9ECC-797911839714}" type="sibTrans" cxnId="{451FBBE6-CAAB-48F3-9BD1-14DC8DC240E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2EED2D77-DB38-4196-8382-28AF80029504}" type="pres">
      <dgm:prSet presAssocID="{A634D5C1-EA40-4D2D-B030-432525DEB3F0}" presName="comp" presStyleCnt="0"/>
      <dgm:spPr/>
    </dgm:pt>
    <dgm:pt modelId="{91F3E548-8D70-4745-8C8A-8ADEC82934CD}" type="pres">
      <dgm:prSet presAssocID="{A634D5C1-EA40-4D2D-B030-432525DEB3F0}" presName="box" presStyleLbl="node1" presStyleIdx="1" presStyleCnt="8" custScaleY="121377" custLinFactNeighborY="-3077"/>
      <dgm:spPr/>
      <dgm:t>
        <a:bodyPr/>
        <a:lstStyle/>
        <a:p>
          <a:endParaRPr lang="ru-RU"/>
        </a:p>
      </dgm:t>
    </dgm:pt>
    <dgm:pt modelId="{B1DA30C9-5C35-42BE-9FC0-CE701078C328}" type="pres">
      <dgm:prSet presAssocID="{A634D5C1-EA40-4D2D-B030-432525DEB3F0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78BFB6-B085-4E83-8D6D-AE7A0A20DC71}" type="pres">
      <dgm:prSet presAssocID="{A634D5C1-EA40-4D2D-B030-432525DEB3F0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0F765-7D9D-4F2D-B2E4-8D9167EE7414}" type="pres">
      <dgm:prSet presAssocID="{4D147C77-6B95-48B8-A928-C4886C9BD651}" presName="spacer" presStyleCnt="0"/>
      <dgm:spPr/>
    </dgm:pt>
    <dgm:pt modelId="{BBA24342-C201-4BF1-9385-E78B37BB61CC}" type="pres">
      <dgm:prSet presAssocID="{6A927675-D39F-4BD8-BEB0-AA1C3689505B}" presName="comp" presStyleCnt="0"/>
      <dgm:spPr/>
    </dgm:pt>
    <dgm:pt modelId="{91CBC4D3-C478-42F7-A4FD-B4B0C7A36980}" type="pres">
      <dgm:prSet presAssocID="{6A927675-D39F-4BD8-BEB0-AA1C3689505B}" presName="box" presStyleLbl="node1" presStyleIdx="2" presStyleCnt="8" custLinFactNeighborY="2242"/>
      <dgm:spPr/>
      <dgm:t>
        <a:bodyPr/>
        <a:lstStyle/>
        <a:p>
          <a:endParaRPr lang="ru-RU"/>
        </a:p>
      </dgm:t>
    </dgm:pt>
    <dgm:pt modelId="{9CCB83B7-F213-4BDD-9405-3FB28B636E7B}" type="pres">
      <dgm:prSet presAssocID="{6A927675-D39F-4BD8-BEB0-AA1C3689505B}" presName="img" presStyleLbl="fgImgPlace1" presStyleIdx="2" presStyleCnt="8" custLinFactNeighborX="1922" custLinFactNeighborY="-969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DD2165-247B-4FBA-92C1-3FE9D74A7B3A}" type="pres">
      <dgm:prSet presAssocID="{6A927675-D39F-4BD8-BEB0-AA1C3689505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18DE6-11B1-4DE6-8C56-632BEABAC17A}" type="pres">
      <dgm:prSet presAssocID="{EA9A50B6-D31B-4C68-B0AA-70581AB3078F}" presName="spacer" presStyleCnt="0"/>
      <dgm:spPr/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00000" custLinFactNeighborY="19492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66906" custLinFactNeighborX="-4167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317D7124-08A2-469C-BA0D-DCF723738D7B}" type="pres">
      <dgm:prSet presAssocID="{73ACE447-B24B-4570-A2E7-BCCEAD96F382}" presName="comp" presStyleCnt="0"/>
      <dgm:spPr/>
    </dgm:pt>
    <dgm:pt modelId="{5C87ECB8-0354-4678-BA4B-C4AB6AB03D33}" type="pres">
      <dgm:prSet presAssocID="{73ACE447-B24B-4570-A2E7-BCCEAD96F382}" presName="box" presStyleLbl="node1" presStyleIdx="4" presStyleCnt="8" custLinFactY="-4503" custLinFactNeighborY="-100000"/>
      <dgm:spPr/>
      <dgm:t>
        <a:bodyPr/>
        <a:lstStyle/>
        <a:p>
          <a:endParaRPr lang="ru-RU"/>
        </a:p>
      </dgm:t>
    </dgm:pt>
    <dgm:pt modelId="{270CDFB7-A95F-4ACC-990C-FA9D48B7CFC6}" type="pres">
      <dgm:prSet presAssocID="{73ACE447-B24B-4570-A2E7-BCCEAD96F382}" presName="img" presStyleLbl="fgImgPlace1" presStyleIdx="4" presStyleCnt="8" custLinFactY="-43129" custLinFactNeighborX="1922" custLinFactNeighborY="-1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FF61F0-EA10-4DBC-AD1D-6A6BE5E0F898}" type="pres">
      <dgm:prSet presAssocID="{73ACE447-B24B-4570-A2E7-BCCEAD96F382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A616D-E738-439B-9217-230A02233FE8}" type="pres">
      <dgm:prSet presAssocID="{3A3738C5-6056-46CB-96A4-485C9831D115}" presName="spacer" presStyleCnt="0"/>
      <dgm:spPr/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5" presStyleCnt="8" custScaleY="92954" custLinFactY="-1249" custLinFactNeighborY="-100000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5" presStyleCnt="8" custScaleX="87599" custScaleY="99393" custLinFactY="-34961" custLinFactNeighborX="5081" custLinFactNeighborY="-1000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6" presStyleCnt="8" custScaleY="69744" custLinFactY="-3532" custLinFactNeighborX="1872" custLinFactNeighborY="-100000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6" presStyleCnt="8" custScaleX="87597" custScaleY="74946" custLinFactY="-35532" custLinFactNeighborX="-4280" custLinFactNeighborY="-10000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C593F-472A-4B48-B616-C96850C9B2B9}" type="pres">
      <dgm:prSet presAssocID="{085152F4-1F84-4EDB-80AC-EDE2399913A8}" presName="spacer" presStyleCnt="0"/>
      <dgm:spPr/>
    </dgm:pt>
    <dgm:pt modelId="{29057C36-BCDC-42E2-BCBE-60F75850C4A0}" type="pres">
      <dgm:prSet presAssocID="{13680A47-C15E-401D-9A9C-47B7B7A64216}" presName="comp" presStyleCnt="0"/>
      <dgm:spPr/>
    </dgm:pt>
    <dgm:pt modelId="{5FEAAE39-0500-455F-A474-9CDB68BC0363}" type="pres">
      <dgm:prSet presAssocID="{13680A47-C15E-401D-9A9C-47B7B7A64216}" presName="box" presStyleLbl="node1" presStyleIdx="7" presStyleCnt="8" custLinFactY="100000" custLinFactNeighborX="-991" custLinFactNeighborY="108821"/>
      <dgm:spPr/>
      <dgm:t>
        <a:bodyPr/>
        <a:lstStyle/>
        <a:p>
          <a:endParaRPr lang="ru-RU"/>
        </a:p>
      </dgm:t>
    </dgm:pt>
    <dgm:pt modelId="{9DC53EEA-7F26-4DA0-8677-5E9083705F00}" type="pres">
      <dgm:prSet presAssocID="{13680A47-C15E-401D-9A9C-47B7B7A64216}" presName="img" presStyleLbl="fgImgPlac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72555D-645E-49AB-9270-1C3AE69B8D80}" type="pres">
      <dgm:prSet presAssocID="{13680A47-C15E-401D-9A9C-47B7B7A6421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A944D-223E-4081-9CE3-EC3622D95366}" type="presOf" srcId="{13680A47-C15E-401D-9A9C-47B7B7A64216}" destId="{5FEAAE39-0500-455F-A474-9CDB68BC0363}" srcOrd="0" destOrd="0" presId="urn:microsoft.com/office/officeart/2005/8/layout/vList4"/>
    <dgm:cxn modelId="{EC4176CC-0D54-4332-BD77-C94274568FD9}" srcId="{227A101D-8088-4F21-A936-43AB877355D2}" destId="{92A80C17-EBAF-4C75-853C-60185C6E6DCD}" srcOrd="6" destOrd="0" parTransId="{3068A6FB-EA8B-4EDE-B297-830E4A59359A}" sibTransId="{085152F4-1F84-4EDB-80AC-EDE2399913A8}"/>
    <dgm:cxn modelId="{736C91AF-5969-49F3-9130-D04A429A19AE}" srcId="{227A101D-8088-4F21-A936-43AB877355D2}" destId="{6A927675-D39F-4BD8-BEB0-AA1C3689505B}" srcOrd="2" destOrd="0" parTransId="{F09F8011-B651-4C15-9B04-0234BB5620FE}" sibTransId="{EA9A50B6-D31B-4C68-B0AA-70581AB3078F}"/>
    <dgm:cxn modelId="{6AA81EF6-8201-448F-94A9-64DC56F59C4E}" type="presOf" srcId="{73ACE447-B24B-4570-A2E7-BCCEAD96F382}" destId="{5C87ECB8-0354-4678-BA4B-C4AB6AB03D33}" srcOrd="0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633FFE45-24CD-4A6C-A1ED-AABE582F72FF}" type="presOf" srcId="{92A80C17-EBAF-4C75-853C-60185C6E6DCD}" destId="{AF11DD5F-ABA5-4BE8-8237-3507B0BA4660}" srcOrd="0" destOrd="0" presId="urn:microsoft.com/office/officeart/2005/8/layout/vList4"/>
    <dgm:cxn modelId="{AA8A9375-BA7C-490A-887B-16AFF75BCB21}" type="presOf" srcId="{E313B81E-1751-4C21-8155-E4E5788F26D3}" destId="{ECE55AF3-693F-4ADA-963D-E4F57667994B}" srcOrd="1" destOrd="0" presId="urn:microsoft.com/office/officeart/2005/8/layout/vList4"/>
    <dgm:cxn modelId="{451FBBE6-CAAB-48F3-9BD1-14DC8DC240E0}" srcId="{227A101D-8088-4F21-A936-43AB877355D2}" destId="{13680A47-C15E-401D-9A9C-47B7B7A64216}" srcOrd="7" destOrd="0" parTransId="{B761B94D-7B9D-4B72-9081-4875282C2DDC}" sibTransId="{3DE31937-4C77-4C99-9ECC-797911839714}"/>
    <dgm:cxn modelId="{25586979-2609-4128-9C32-B70F0C8E34D5}" type="presOf" srcId="{8061A499-68BB-4517-AEA3-079F9BE298A5}" destId="{15C59F69-595E-4B67-B539-081BDD40D04C}" srcOrd="1" destOrd="0" presId="urn:microsoft.com/office/officeart/2005/8/layout/vList4"/>
    <dgm:cxn modelId="{F5F80519-95CF-4C23-A3A0-A7D4AFADDECA}" type="presOf" srcId="{8061A499-68BB-4517-AEA3-079F9BE298A5}" destId="{681E65EC-7E48-44FF-9933-C4F2C62D5FC2}" srcOrd="0" destOrd="0" presId="urn:microsoft.com/office/officeart/2005/8/layout/vList4"/>
    <dgm:cxn modelId="{131F11A0-DB57-4D1A-BDE1-ED72A8DA88DC}" type="presOf" srcId="{92A80C17-EBAF-4C75-853C-60185C6E6DCD}" destId="{04584B34-AFD3-49B8-81C6-EA512B6A3149}" srcOrd="1" destOrd="0" presId="urn:microsoft.com/office/officeart/2005/8/layout/vList4"/>
    <dgm:cxn modelId="{A3FAC7A1-B3BE-45A2-87E9-CD2BA5F80D77}" type="presOf" srcId="{A634D5C1-EA40-4D2D-B030-432525DEB3F0}" destId="{6B78BFB6-B085-4E83-8D6D-AE7A0A20DC71}" srcOrd="1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12AA80A3-14D3-4839-9976-DC8EC06EAE68}" type="presOf" srcId="{73ACE447-B24B-4570-A2E7-BCCEAD96F382}" destId="{6DFF61F0-EA10-4DBC-AD1D-6A6BE5E0F898}" srcOrd="1" destOrd="0" presId="urn:microsoft.com/office/officeart/2005/8/layout/vList4"/>
    <dgm:cxn modelId="{E0EF65DB-D02B-4CF9-9AB2-5DCFF0AF92E8}" srcId="{227A101D-8088-4F21-A936-43AB877355D2}" destId="{A634D5C1-EA40-4D2D-B030-432525DEB3F0}" srcOrd="1" destOrd="0" parTransId="{AA8CE2F6-33EB-432C-BE49-60774C9934F8}" sibTransId="{4D147C77-6B95-48B8-A928-C4886C9BD651}"/>
    <dgm:cxn modelId="{BC9EECA3-31A3-40D6-B395-5CD9FE4B63D3}" srcId="{227A101D-8088-4F21-A936-43AB877355D2}" destId="{9589BF18-EB43-46B1-B7B8-63ADBDFDC163}" srcOrd="5" destOrd="0" parTransId="{0C08EA7C-BFFB-47BE-8AE9-56286B5A196F}" sibTransId="{95ADC15E-E719-415A-A3F1-FDF2C80A9E52}"/>
    <dgm:cxn modelId="{ECB5C322-8E8D-40D4-A139-EF67C1A6F83A}" type="presOf" srcId="{E313B81E-1751-4C21-8155-E4E5788F26D3}" destId="{3D57390B-957B-42E2-9EEB-3D286DE16B84}" srcOrd="0" destOrd="0" presId="urn:microsoft.com/office/officeart/2005/8/layout/vList4"/>
    <dgm:cxn modelId="{719B3A26-860B-4DA9-9F80-13D35D0C6F84}" type="presOf" srcId="{227A101D-8088-4F21-A936-43AB877355D2}" destId="{B17E2703-ED7C-40C1-AA5F-205C0BB9EA84}" srcOrd="0" destOrd="0" presId="urn:microsoft.com/office/officeart/2005/8/layout/vList4"/>
    <dgm:cxn modelId="{B874D865-7ACD-4ABF-B8AD-669332745E6B}" type="presOf" srcId="{A634D5C1-EA40-4D2D-B030-432525DEB3F0}" destId="{91F3E548-8D70-4745-8C8A-8ADEC82934CD}" srcOrd="0" destOrd="0" presId="urn:microsoft.com/office/officeart/2005/8/layout/vList4"/>
    <dgm:cxn modelId="{81E67A62-140A-4A8E-9A33-3550AEA8C117}" srcId="{227A101D-8088-4F21-A936-43AB877355D2}" destId="{73ACE447-B24B-4570-A2E7-BCCEAD96F382}" srcOrd="4" destOrd="0" parTransId="{9E38E57D-A2D8-42FA-9A55-B15BB5A39777}" sibTransId="{3A3738C5-6056-46CB-96A4-485C9831D115}"/>
    <dgm:cxn modelId="{DAB0933D-F01A-4AD1-B4CF-A9EBEA5A34E4}" type="presOf" srcId="{13680A47-C15E-401D-9A9C-47B7B7A64216}" destId="{5272555D-645E-49AB-9270-1C3AE69B8D80}" srcOrd="1" destOrd="0" presId="urn:microsoft.com/office/officeart/2005/8/layout/vList4"/>
    <dgm:cxn modelId="{90C0A1B1-5AEF-4732-AAA0-B8F71EE36C08}" type="presOf" srcId="{9589BF18-EB43-46B1-B7B8-63ADBDFDC163}" destId="{F3E8F88B-0370-448B-8D0E-D54292C8691C}" srcOrd="0" destOrd="0" presId="urn:microsoft.com/office/officeart/2005/8/layout/vList4"/>
    <dgm:cxn modelId="{F01CAACD-16F9-49AF-ADE1-B8B32395F0B0}" type="presOf" srcId="{9589BF18-EB43-46B1-B7B8-63ADBDFDC163}" destId="{0090A8A9-C296-4A7F-9B52-773A003D1EB8}" srcOrd="1" destOrd="0" presId="urn:microsoft.com/office/officeart/2005/8/layout/vList4"/>
    <dgm:cxn modelId="{B45DA5AE-3338-47A7-90F3-36336F2AE7CC}" type="presOf" srcId="{6A927675-D39F-4BD8-BEB0-AA1C3689505B}" destId="{91CBC4D3-C478-42F7-A4FD-B4B0C7A36980}" srcOrd="0" destOrd="0" presId="urn:microsoft.com/office/officeart/2005/8/layout/vList4"/>
    <dgm:cxn modelId="{A1CF3C5C-E21C-4D1B-9CAB-309CFBA9FB57}" type="presOf" srcId="{6A927675-D39F-4BD8-BEB0-AA1C3689505B}" destId="{0DDD2165-247B-4FBA-92C1-3FE9D74A7B3A}" srcOrd="1" destOrd="0" presId="urn:microsoft.com/office/officeart/2005/8/layout/vList4"/>
    <dgm:cxn modelId="{7D7CC2A9-04B3-467E-ADBB-C14F086AEE62}" type="presParOf" srcId="{B17E2703-ED7C-40C1-AA5F-205C0BB9EA84}" destId="{94272FED-D994-4743-844C-5070BB732343}" srcOrd="0" destOrd="0" presId="urn:microsoft.com/office/officeart/2005/8/layout/vList4"/>
    <dgm:cxn modelId="{6FAC2C90-A14F-413D-8DA2-751816672220}" type="presParOf" srcId="{94272FED-D994-4743-844C-5070BB732343}" destId="{3D57390B-957B-42E2-9EEB-3D286DE16B84}" srcOrd="0" destOrd="0" presId="urn:microsoft.com/office/officeart/2005/8/layout/vList4"/>
    <dgm:cxn modelId="{6BA2267D-B27B-49C9-9999-49C618A35A52}" type="presParOf" srcId="{94272FED-D994-4743-844C-5070BB732343}" destId="{DC3D1057-3911-49DC-8B4B-4F8305BF098A}" srcOrd="1" destOrd="0" presId="urn:microsoft.com/office/officeart/2005/8/layout/vList4"/>
    <dgm:cxn modelId="{2753154A-8992-45C9-82FB-1E8C819D67EE}" type="presParOf" srcId="{94272FED-D994-4743-844C-5070BB732343}" destId="{ECE55AF3-693F-4ADA-963D-E4F57667994B}" srcOrd="2" destOrd="0" presId="urn:microsoft.com/office/officeart/2005/8/layout/vList4"/>
    <dgm:cxn modelId="{378241EC-8400-4356-B9B4-35D84745F5B7}" type="presParOf" srcId="{B17E2703-ED7C-40C1-AA5F-205C0BB9EA84}" destId="{A2C514FB-D7EB-4AA8-B2BD-147960D9F9FC}" srcOrd="1" destOrd="0" presId="urn:microsoft.com/office/officeart/2005/8/layout/vList4"/>
    <dgm:cxn modelId="{049E6ABC-4842-4506-93AB-42362B2B6FE9}" type="presParOf" srcId="{B17E2703-ED7C-40C1-AA5F-205C0BB9EA84}" destId="{2EED2D77-DB38-4196-8382-28AF80029504}" srcOrd="2" destOrd="0" presId="urn:microsoft.com/office/officeart/2005/8/layout/vList4"/>
    <dgm:cxn modelId="{0257B52F-58D6-43E6-B063-E3E36A54D583}" type="presParOf" srcId="{2EED2D77-DB38-4196-8382-28AF80029504}" destId="{91F3E548-8D70-4745-8C8A-8ADEC82934CD}" srcOrd="0" destOrd="0" presId="urn:microsoft.com/office/officeart/2005/8/layout/vList4"/>
    <dgm:cxn modelId="{9C28D8D2-0EE7-4E3C-9692-2003137B7E12}" type="presParOf" srcId="{2EED2D77-DB38-4196-8382-28AF80029504}" destId="{B1DA30C9-5C35-42BE-9FC0-CE701078C328}" srcOrd="1" destOrd="0" presId="urn:microsoft.com/office/officeart/2005/8/layout/vList4"/>
    <dgm:cxn modelId="{D1AC242B-E4DC-4463-AA46-13D710794355}" type="presParOf" srcId="{2EED2D77-DB38-4196-8382-28AF80029504}" destId="{6B78BFB6-B085-4E83-8D6D-AE7A0A20DC71}" srcOrd="2" destOrd="0" presId="urn:microsoft.com/office/officeart/2005/8/layout/vList4"/>
    <dgm:cxn modelId="{11641BC8-604E-4738-9D49-37266BB58BA9}" type="presParOf" srcId="{B17E2703-ED7C-40C1-AA5F-205C0BB9EA84}" destId="{3E10F765-7D9D-4F2D-B2E4-8D9167EE7414}" srcOrd="3" destOrd="0" presId="urn:microsoft.com/office/officeart/2005/8/layout/vList4"/>
    <dgm:cxn modelId="{B5BBED2E-3DF3-4188-8F49-CDE82322174F}" type="presParOf" srcId="{B17E2703-ED7C-40C1-AA5F-205C0BB9EA84}" destId="{BBA24342-C201-4BF1-9385-E78B37BB61CC}" srcOrd="4" destOrd="0" presId="urn:microsoft.com/office/officeart/2005/8/layout/vList4"/>
    <dgm:cxn modelId="{0DBB22EF-C452-4A73-A0FA-DA653DB5D4CA}" type="presParOf" srcId="{BBA24342-C201-4BF1-9385-E78B37BB61CC}" destId="{91CBC4D3-C478-42F7-A4FD-B4B0C7A36980}" srcOrd="0" destOrd="0" presId="urn:microsoft.com/office/officeart/2005/8/layout/vList4"/>
    <dgm:cxn modelId="{5892ADED-3132-43F9-831A-40035FE2264B}" type="presParOf" srcId="{BBA24342-C201-4BF1-9385-E78B37BB61CC}" destId="{9CCB83B7-F213-4BDD-9405-3FB28B636E7B}" srcOrd="1" destOrd="0" presId="urn:microsoft.com/office/officeart/2005/8/layout/vList4"/>
    <dgm:cxn modelId="{360E770B-C2E5-497E-BA77-9CAAA520AEFA}" type="presParOf" srcId="{BBA24342-C201-4BF1-9385-E78B37BB61CC}" destId="{0DDD2165-247B-4FBA-92C1-3FE9D74A7B3A}" srcOrd="2" destOrd="0" presId="urn:microsoft.com/office/officeart/2005/8/layout/vList4"/>
    <dgm:cxn modelId="{FEBF3CC0-5B66-4CB4-B22A-C32F83B148D6}" type="presParOf" srcId="{B17E2703-ED7C-40C1-AA5F-205C0BB9EA84}" destId="{15318DE6-11B1-4DE6-8C56-632BEABAC17A}" srcOrd="5" destOrd="0" presId="urn:microsoft.com/office/officeart/2005/8/layout/vList4"/>
    <dgm:cxn modelId="{344D2569-8BA3-4761-AED9-9A14FF7B3080}" type="presParOf" srcId="{B17E2703-ED7C-40C1-AA5F-205C0BB9EA84}" destId="{7D4D5190-7A99-4EE3-BF13-894BFF6BFA1A}" srcOrd="6" destOrd="0" presId="urn:microsoft.com/office/officeart/2005/8/layout/vList4"/>
    <dgm:cxn modelId="{73CDDEC7-67F7-4BC3-9D1C-7D0835A3EB9D}" type="presParOf" srcId="{7D4D5190-7A99-4EE3-BF13-894BFF6BFA1A}" destId="{681E65EC-7E48-44FF-9933-C4F2C62D5FC2}" srcOrd="0" destOrd="0" presId="urn:microsoft.com/office/officeart/2005/8/layout/vList4"/>
    <dgm:cxn modelId="{913DF269-EDB5-4C52-AE07-80C6C2D01B02}" type="presParOf" srcId="{7D4D5190-7A99-4EE3-BF13-894BFF6BFA1A}" destId="{7DE197FE-AADA-44C3-8B2B-CF16D12E116A}" srcOrd="1" destOrd="0" presId="urn:microsoft.com/office/officeart/2005/8/layout/vList4"/>
    <dgm:cxn modelId="{07A27176-322B-437E-A08A-ACF966202751}" type="presParOf" srcId="{7D4D5190-7A99-4EE3-BF13-894BFF6BFA1A}" destId="{15C59F69-595E-4B67-B539-081BDD40D04C}" srcOrd="2" destOrd="0" presId="urn:microsoft.com/office/officeart/2005/8/layout/vList4"/>
    <dgm:cxn modelId="{7251D960-D220-4AA9-8247-498A0B138401}" type="presParOf" srcId="{B17E2703-ED7C-40C1-AA5F-205C0BB9EA84}" destId="{6AFA3499-CF7C-4437-BB77-60DAFC4E26ED}" srcOrd="7" destOrd="0" presId="urn:microsoft.com/office/officeart/2005/8/layout/vList4"/>
    <dgm:cxn modelId="{8368B452-AFEE-4011-BA61-44C54FCDD88B}" type="presParOf" srcId="{B17E2703-ED7C-40C1-AA5F-205C0BB9EA84}" destId="{317D7124-08A2-469C-BA0D-DCF723738D7B}" srcOrd="8" destOrd="0" presId="urn:microsoft.com/office/officeart/2005/8/layout/vList4"/>
    <dgm:cxn modelId="{33423D99-B288-46BC-BEF3-123B2B37F6D9}" type="presParOf" srcId="{317D7124-08A2-469C-BA0D-DCF723738D7B}" destId="{5C87ECB8-0354-4678-BA4B-C4AB6AB03D33}" srcOrd="0" destOrd="0" presId="urn:microsoft.com/office/officeart/2005/8/layout/vList4"/>
    <dgm:cxn modelId="{362D4D7A-20C4-45C8-B85C-B71B65005AA9}" type="presParOf" srcId="{317D7124-08A2-469C-BA0D-DCF723738D7B}" destId="{270CDFB7-A95F-4ACC-990C-FA9D48B7CFC6}" srcOrd="1" destOrd="0" presId="urn:microsoft.com/office/officeart/2005/8/layout/vList4"/>
    <dgm:cxn modelId="{ED8AAF61-0C4A-4CBD-843C-0E6823451DC4}" type="presParOf" srcId="{317D7124-08A2-469C-BA0D-DCF723738D7B}" destId="{6DFF61F0-EA10-4DBC-AD1D-6A6BE5E0F898}" srcOrd="2" destOrd="0" presId="urn:microsoft.com/office/officeart/2005/8/layout/vList4"/>
    <dgm:cxn modelId="{33E36032-BB62-4AC1-B34B-E539709ABA84}" type="presParOf" srcId="{B17E2703-ED7C-40C1-AA5F-205C0BB9EA84}" destId="{8B7A616D-E738-439B-9217-230A02233FE8}" srcOrd="9" destOrd="0" presId="urn:microsoft.com/office/officeart/2005/8/layout/vList4"/>
    <dgm:cxn modelId="{220FF184-F8B4-45F3-ACD8-2FB617706E22}" type="presParOf" srcId="{B17E2703-ED7C-40C1-AA5F-205C0BB9EA84}" destId="{712BDC1E-CA2D-4B05-B9F9-47FDD7A8558E}" srcOrd="10" destOrd="0" presId="urn:microsoft.com/office/officeart/2005/8/layout/vList4"/>
    <dgm:cxn modelId="{B0FCFF8F-D722-4637-99DC-1F4C5E74980F}" type="presParOf" srcId="{712BDC1E-CA2D-4B05-B9F9-47FDD7A8558E}" destId="{F3E8F88B-0370-448B-8D0E-D54292C8691C}" srcOrd="0" destOrd="0" presId="urn:microsoft.com/office/officeart/2005/8/layout/vList4"/>
    <dgm:cxn modelId="{E9050837-C5D0-4EAB-B1C8-2D72176FF457}" type="presParOf" srcId="{712BDC1E-CA2D-4B05-B9F9-47FDD7A8558E}" destId="{0EECD78B-C0A7-434E-9ADD-45852886C17A}" srcOrd="1" destOrd="0" presId="urn:microsoft.com/office/officeart/2005/8/layout/vList4"/>
    <dgm:cxn modelId="{0DAA8D15-8680-4691-998A-E30BD6DD93CC}" type="presParOf" srcId="{712BDC1E-CA2D-4B05-B9F9-47FDD7A8558E}" destId="{0090A8A9-C296-4A7F-9B52-773A003D1EB8}" srcOrd="2" destOrd="0" presId="urn:microsoft.com/office/officeart/2005/8/layout/vList4"/>
    <dgm:cxn modelId="{D03B25F6-1861-4F81-B3C7-C62B4DE71C12}" type="presParOf" srcId="{B17E2703-ED7C-40C1-AA5F-205C0BB9EA84}" destId="{55032F77-098C-4AB4-88AE-9F2D2C8772AA}" srcOrd="11" destOrd="0" presId="urn:microsoft.com/office/officeart/2005/8/layout/vList4"/>
    <dgm:cxn modelId="{C765C2CE-2149-4093-8D07-3FC4A2C57EF2}" type="presParOf" srcId="{B17E2703-ED7C-40C1-AA5F-205C0BB9EA84}" destId="{99922961-B3B7-481D-98FA-DA18D32303F6}" srcOrd="12" destOrd="0" presId="urn:microsoft.com/office/officeart/2005/8/layout/vList4"/>
    <dgm:cxn modelId="{2591B3C8-3296-4A52-9C57-7F3C8E671CBE}" type="presParOf" srcId="{99922961-B3B7-481D-98FA-DA18D32303F6}" destId="{AF11DD5F-ABA5-4BE8-8237-3507B0BA4660}" srcOrd="0" destOrd="0" presId="urn:microsoft.com/office/officeart/2005/8/layout/vList4"/>
    <dgm:cxn modelId="{BD789518-90C6-4EB4-A0FD-B80C846EEFF1}" type="presParOf" srcId="{99922961-B3B7-481D-98FA-DA18D32303F6}" destId="{0B0E7E74-22FC-4D83-A5A8-B863E1A0FD16}" srcOrd="1" destOrd="0" presId="urn:microsoft.com/office/officeart/2005/8/layout/vList4"/>
    <dgm:cxn modelId="{9BF75274-216F-485A-9DBB-ADAA1904DD46}" type="presParOf" srcId="{99922961-B3B7-481D-98FA-DA18D32303F6}" destId="{04584B34-AFD3-49B8-81C6-EA512B6A3149}" srcOrd="2" destOrd="0" presId="urn:microsoft.com/office/officeart/2005/8/layout/vList4"/>
    <dgm:cxn modelId="{BD17AB1D-E195-4598-B5BD-8A125A3A17DE}" type="presParOf" srcId="{B17E2703-ED7C-40C1-AA5F-205C0BB9EA84}" destId="{311C593F-472A-4B48-B616-C96850C9B2B9}" srcOrd="13" destOrd="0" presId="urn:microsoft.com/office/officeart/2005/8/layout/vList4"/>
    <dgm:cxn modelId="{26FBC76B-5A4F-4B71-A7D7-949C51314735}" type="presParOf" srcId="{B17E2703-ED7C-40C1-AA5F-205C0BB9EA84}" destId="{29057C36-BCDC-42E2-BCBE-60F75850C4A0}" srcOrd="14" destOrd="0" presId="urn:microsoft.com/office/officeart/2005/8/layout/vList4"/>
    <dgm:cxn modelId="{99E7D41E-8389-4DC5-A254-A1558523471E}" type="presParOf" srcId="{29057C36-BCDC-42E2-BCBE-60F75850C4A0}" destId="{5FEAAE39-0500-455F-A474-9CDB68BC0363}" srcOrd="0" destOrd="0" presId="urn:microsoft.com/office/officeart/2005/8/layout/vList4"/>
    <dgm:cxn modelId="{480A92A7-871C-409B-9CF6-D0B9894679CD}" type="presParOf" srcId="{29057C36-BCDC-42E2-BCBE-60F75850C4A0}" destId="{9DC53EEA-7F26-4DA0-8677-5E9083705F00}" srcOrd="1" destOrd="0" presId="urn:microsoft.com/office/officeart/2005/8/layout/vList4"/>
    <dgm:cxn modelId="{B6F9C84C-F5C1-4C42-91C1-DE514EF11F06}" type="presParOf" srcId="{29057C36-BCDC-42E2-BCBE-60F75850C4A0}" destId="{5272555D-645E-49AB-9270-1C3AE69B8D8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310,2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19,5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240,2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2922,0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5 851,7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2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84,6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6 860,6</a:t>
          </a:r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ScaleY="75876" custLinFactNeighborX="-140" custLinFactNeighborY="43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7" custScaleY="75312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7" custScaleY="86432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7" custScaleY="97926" custLinFactNeighborX="2752" custLinFactNeighborY="-86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5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1976B630-F973-461E-BDB1-0B71663BF0B1}" srcId="{227A101D-8088-4F21-A936-43AB877355D2}" destId="{141BF6D1-B747-4420-B90A-B01610E5A286}" srcOrd="6" destOrd="0" parTransId="{79619245-C54B-4B27-92EC-CDD741F88906}" sibTransId="{2498E522-CC6C-48DC-90B4-08EDAC32EE65}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84B2508D-E45B-42BD-B935-F7CAE7583505}" srcId="{227A101D-8088-4F21-A936-43AB877355D2}" destId="{AC7F4D8F-90E7-4113-8AA7-E045A737679F}" srcOrd="5" destOrd="0" parTransId="{F08EFA79-F0CB-495A-9642-ED5B19949CB0}" sibTransId="{93A4DCCF-AA92-4AFF-8A3F-454A8EFC19E1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7" destOrd="0" presId="urn:microsoft.com/office/officeart/2005/8/layout/vList4"/>
    <dgm:cxn modelId="{14433620-87E3-4827-9195-D24F6FBFD010}" type="presParOf" srcId="{B17E2703-ED7C-40C1-AA5F-205C0BB9EA84}" destId="{E9C9C0DB-7628-4918-95C6-35F53D811906}" srcOrd="8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9" destOrd="0" presId="urn:microsoft.com/office/officeart/2005/8/layout/vList4"/>
    <dgm:cxn modelId="{42EB6D76-EFC6-463F-ADF2-EE7963B7290C}" type="presParOf" srcId="{B17E2703-ED7C-40C1-AA5F-205C0BB9EA84}" destId="{2350E0CA-57BF-4684-AC36-EDD559365B77}" srcOrd="10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11" destOrd="0" presId="urn:microsoft.com/office/officeart/2005/8/layout/vList4"/>
    <dgm:cxn modelId="{1B95B638-D6D0-4979-B7DB-ECF87C24B7C4}" type="presParOf" srcId="{B17E2703-ED7C-40C1-AA5F-205C0BB9EA84}" destId="{93412BED-D256-4B5C-85BD-072070082E6B}" srcOrd="12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735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8735" y="328467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1329" y="-2562545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до 2024 года,  утвержденный распоряжением Администрации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05.06.2019 № 20</a:t>
          </a:r>
          <a:endParaRPr lang="ru-RU" sz="1600" b="1" kern="1200" dirty="0">
            <a:solidFill>
              <a:srgbClr val="FFFF00"/>
            </a:solidFill>
          </a:endParaRPr>
        </a:p>
      </dsp:txBody>
      <dsp:txXfrm rot="5400000">
        <a:off x="4351329" y="-2562545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</a:t>
          </a:r>
          <a:r>
            <a:rPr lang="ru-RU" sz="16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и сокращению  муниципального долга </a:t>
          </a:r>
          <a:r>
            <a:rPr lang="ru-RU" sz="16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до 2020 года, утвержденный распоряжением Администрации Миллеровского района от 05.06.2019 № 20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433"/>
          <a:ext cx="3816424" cy="68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1 328,4</a:t>
          </a:r>
        </a:p>
      </dsp:txBody>
      <dsp:txXfrm>
        <a:off x="820054" y="17433"/>
        <a:ext cx="2996369" cy="684879"/>
      </dsp:txXfrm>
    </dsp:sp>
    <dsp:sp modelId="{DC3D1057-3911-49DC-8B4B-4F8305BF098A}">
      <dsp:nvSpPr>
        <dsp:cNvPr id="0" name=""/>
        <dsp:cNvSpPr/>
      </dsp:nvSpPr>
      <dsp:spPr>
        <a:xfrm>
          <a:off x="13205" y="73660"/>
          <a:ext cx="708152" cy="5746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3E548-8D70-4745-8C8A-8ADEC82934CD}">
      <dsp:nvSpPr>
        <dsp:cNvPr id="0" name=""/>
        <dsp:cNvSpPr/>
      </dsp:nvSpPr>
      <dsp:spPr>
        <a:xfrm>
          <a:off x="0" y="724181"/>
          <a:ext cx="3816424" cy="689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1 504,8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724181"/>
        <a:ext cx="2996369" cy="689052"/>
      </dsp:txXfrm>
    </dsp:sp>
    <dsp:sp modelId="{B1DA30C9-5C35-42BE-9FC0-CE701078C328}">
      <dsp:nvSpPr>
        <dsp:cNvPr id="0" name=""/>
        <dsp:cNvSpPr/>
      </dsp:nvSpPr>
      <dsp:spPr>
        <a:xfrm>
          <a:off x="56769" y="859097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BC4D3-C478-42F7-A4FD-B4B0C7A36980}">
      <dsp:nvSpPr>
        <dsp:cNvPr id="0" name=""/>
        <dsp:cNvSpPr/>
      </dsp:nvSpPr>
      <dsp:spPr>
        <a:xfrm>
          <a:off x="0" y="1500198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185,9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1500198"/>
        <a:ext cx="2996369" cy="567695"/>
      </dsp:txXfrm>
    </dsp:sp>
    <dsp:sp modelId="{9CCB83B7-F213-4BDD-9405-3FB28B636E7B}">
      <dsp:nvSpPr>
        <dsp:cNvPr id="0" name=""/>
        <dsp:cNvSpPr/>
      </dsp:nvSpPr>
      <dsp:spPr>
        <a:xfrm>
          <a:off x="71439" y="1500196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786213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9 484,3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3786213"/>
        <a:ext cx="2996369" cy="567695"/>
      </dsp:txXfrm>
    </dsp:sp>
    <dsp:sp modelId="{7DE197FE-AADA-44C3-8B2B-CF16D12E116A}">
      <dsp:nvSpPr>
        <dsp:cNvPr id="0" name=""/>
        <dsp:cNvSpPr/>
      </dsp:nvSpPr>
      <dsp:spPr>
        <a:xfrm>
          <a:off x="71439" y="3857651"/>
          <a:ext cx="670331" cy="4089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7ECB8-0354-4678-BA4B-C4AB6AB03D33}">
      <dsp:nvSpPr>
        <dsp:cNvPr id="0" name=""/>
        <dsp:cNvSpPr/>
      </dsp:nvSpPr>
      <dsp:spPr>
        <a:xfrm>
          <a:off x="0" y="2143142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3 142,4</a:t>
          </a:r>
        </a:p>
      </dsp:txBody>
      <dsp:txXfrm>
        <a:off x="820054" y="2143142"/>
        <a:ext cx="2996369" cy="567695"/>
      </dsp:txXfrm>
    </dsp:sp>
    <dsp:sp modelId="{270CDFB7-A95F-4ACC-990C-FA9D48B7CFC6}">
      <dsp:nvSpPr>
        <dsp:cNvPr id="0" name=""/>
        <dsp:cNvSpPr/>
      </dsp:nvSpPr>
      <dsp:spPr>
        <a:xfrm>
          <a:off x="71439" y="2143141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86081"/>
          <a:ext cx="3816424" cy="52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20,5</a:t>
          </a:r>
        </a:p>
      </dsp:txBody>
      <dsp:txXfrm>
        <a:off x="820054" y="2786081"/>
        <a:ext cx="2996369" cy="527696"/>
      </dsp:txXfrm>
    </dsp:sp>
    <dsp:sp modelId="{0EECD78B-C0A7-434E-9ADD-45852886C17A}">
      <dsp:nvSpPr>
        <dsp:cNvPr id="0" name=""/>
        <dsp:cNvSpPr/>
      </dsp:nvSpPr>
      <dsp:spPr>
        <a:xfrm>
          <a:off x="142879" y="2786081"/>
          <a:ext cx="668629" cy="451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57586"/>
          <a:ext cx="3816424" cy="3959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48,4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3357586"/>
        <a:ext cx="2996369" cy="395933"/>
      </dsp:txXfrm>
    </dsp:sp>
    <dsp:sp modelId="{0B0E7E74-22FC-4D83-A5A8-B863E1A0FD16}">
      <dsp:nvSpPr>
        <dsp:cNvPr id="0" name=""/>
        <dsp:cNvSpPr/>
      </dsp:nvSpPr>
      <dsp:spPr>
        <a:xfrm>
          <a:off x="71436" y="3357586"/>
          <a:ext cx="668614" cy="340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AAE39-0500-455F-A474-9CDB68BC0363}">
      <dsp:nvSpPr>
        <dsp:cNvPr id="0" name=""/>
        <dsp:cNvSpPr/>
      </dsp:nvSpPr>
      <dsp:spPr>
        <a:xfrm>
          <a:off x="0" y="4400856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42,9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4400856"/>
        <a:ext cx="2996369" cy="567695"/>
      </dsp:txXfrm>
    </dsp:sp>
    <dsp:sp modelId="{9DC53EEA-7F26-4DA0-8677-5E9083705F00}">
      <dsp:nvSpPr>
        <dsp:cNvPr id="0" name=""/>
        <dsp:cNvSpPr/>
      </dsp:nvSpPr>
      <dsp:spPr>
        <a:xfrm>
          <a:off x="56769" y="4454806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743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310,2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8840" y="0"/>
        <a:ext cx="2863567" cy="743584"/>
      </dsp:txXfrm>
    </dsp:sp>
    <dsp:sp modelId="{8742C5EE-2DD0-46E4-AB75-87A4D25F8D62}">
      <dsp:nvSpPr>
        <dsp:cNvPr id="0" name=""/>
        <dsp:cNvSpPr/>
      </dsp:nvSpPr>
      <dsp:spPr>
        <a:xfrm>
          <a:off x="74358" y="74358"/>
          <a:ext cx="734481" cy="594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833595"/>
          <a:ext cx="3672408" cy="564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19,5</a:t>
          </a:r>
        </a:p>
      </dsp:txBody>
      <dsp:txXfrm>
        <a:off x="808840" y="833595"/>
        <a:ext cx="2863567" cy="564202"/>
      </dsp:txXfrm>
    </dsp:sp>
    <dsp:sp modelId="{DC3D1057-3911-49DC-8B4B-4F8305BF098A}">
      <dsp:nvSpPr>
        <dsp:cNvPr id="0" name=""/>
        <dsp:cNvSpPr/>
      </dsp:nvSpPr>
      <dsp:spPr>
        <a:xfrm>
          <a:off x="74358" y="817943"/>
          <a:ext cx="734481" cy="594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504598"/>
          <a:ext cx="3672408" cy="560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240,2</a:t>
          </a:r>
        </a:p>
      </dsp:txBody>
      <dsp:txXfrm>
        <a:off x="808840" y="1504598"/>
        <a:ext cx="2863567" cy="560008"/>
      </dsp:txXfrm>
    </dsp:sp>
    <dsp:sp modelId="{10414709-A3FF-419B-8BA0-6B96893FDF2B}">
      <dsp:nvSpPr>
        <dsp:cNvPr id="0" name=""/>
        <dsp:cNvSpPr/>
      </dsp:nvSpPr>
      <dsp:spPr>
        <a:xfrm>
          <a:off x="74358" y="1487169"/>
          <a:ext cx="734481" cy="594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156395"/>
          <a:ext cx="3672408" cy="642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2922,0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8840" y="2156395"/>
        <a:ext cx="2863567" cy="642695"/>
      </dsp:txXfrm>
    </dsp:sp>
    <dsp:sp modelId="{B43CAF5A-DF0E-47F1-8B84-50B2394B9328}">
      <dsp:nvSpPr>
        <dsp:cNvPr id="0" name=""/>
        <dsp:cNvSpPr/>
      </dsp:nvSpPr>
      <dsp:spPr>
        <a:xfrm>
          <a:off x="74358" y="2180308"/>
          <a:ext cx="734481" cy="594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898395"/>
          <a:ext cx="3672408" cy="647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6 860,6</a:t>
          </a:r>
        </a:p>
      </dsp:txBody>
      <dsp:txXfrm>
        <a:off x="808840" y="2898395"/>
        <a:ext cx="2863567" cy="647059"/>
      </dsp:txXfrm>
    </dsp:sp>
    <dsp:sp modelId="{3A722FFA-D144-4D82-A948-F625B32E43B9}">
      <dsp:nvSpPr>
        <dsp:cNvPr id="0" name=""/>
        <dsp:cNvSpPr/>
      </dsp:nvSpPr>
      <dsp:spPr>
        <a:xfrm>
          <a:off x="94571" y="2900567"/>
          <a:ext cx="734481" cy="5825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619814"/>
          <a:ext cx="3672408" cy="647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5 851,7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8840" y="3619814"/>
        <a:ext cx="2863567" cy="647059"/>
      </dsp:txXfrm>
    </dsp:sp>
    <dsp:sp modelId="{41A6BF44-B293-4BA2-8863-2523825655CA}">
      <dsp:nvSpPr>
        <dsp:cNvPr id="0" name=""/>
        <dsp:cNvSpPr/>
      </dsp:nvSpPr>
      <dsp:spPr>
        <a:xfrm>
          <a:off x="74358" y="3627131"/>
          <a:ext cx="734481" cy="5825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321492"/>
          <a:ext cx="3672408" cy="647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84,6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8840" y="4321492"/>
        <a:ext cx="2863567" cy="647059"/>
      </dsp:txXfrm>
    </dsp:sp>
    <dsp:sp modelId="{49B16435-6F80-4C40-803F-8DBCEBE6B20D}">
      <dsp:nvSpPr>
        <dsp:cNvPr id="0" name=""/>
        <dsp:cNvSpPr/>
      </dsp:nvSpPr>
      <dsp:spPr>
        <a:xfrm>
          <a:off x="74358" y="4348550"/>
          <a:ext cx="734481" cy="5825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0.50335</cdr:x>
      <cdr:y>0.18479</cdr:y>
    </cdr:from>
    <cdr:to>
      <cdr:x>0.62829</cdr:x>
      <cdr:y>0.25586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4658" y="928694"/>
          <a:ext cx="114300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0.50022</cdr:x>
      <cdr:y>0.32693</cdr:y>
    </cdr:from>
    <cdr:to>
      <cdr:x>0.60955</cdr:x>
      <cdr:y>0.38379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6084" y="1643074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0.50803</cdr:x>
      <cdr:y>0.32693</cdr:y>
    </cdr:from>
    <cdr:to>
      <cdr:x>0.59393</cdr:x>
      <cdr:y>0.38379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47522" y="1643074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0.48988</cdr:x>
      <cdr:y>0.53647</cdr:y>
    </cdr:from>
    <cdr:to>
      <cdr:x>0.61985</cdr:x>
      <cdr:y>0.54902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3500462" y="1954544"/>
          <a:ext cx="928694" cy="457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0.48636</cdr:x>
      <cdr:y>0.45286</cdr:y>
    </cdr:from>
    <cdr:to>
      <cdr:x>0.58086</cdr:x>
      <cdr:y>0.53129</cdr:y>
    </cdr:to>
    <cdr:sp macro="" textlink="">
      <cdr:nvSpPr>
        <cdr:cNvPr id="4" name="TextBox 3"/>
        <cdr:cNvSpPr txBox="1"/>
      </cdr:nvSpPr>
      <cdr:spPr>
        <a:xfrm xmlns:a="http://schemas.openxmlformats.org/drawingml/2006/main" rot="21300087">
          <a:off x="3475310" y="1649933"/>
          <a:ext cx="675255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105,4%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0.46479</cdr:x>
      <cdr:y>0.12552</cdr:y>
    </cdr:to>
    <cdr:sp macro="" textlink="">
      <cdr:nvSpPr>
        <cdr:cNvPr id="3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0800000" flipV="1">
          <a:off x="0" y="0"/>
          <a:ext cx="4176465" cy="677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Социальная  сфера  – </a:t>
          </a:r>
        </a:p>
        <a:p xmlns:a="http://schemas.openxmlformats.org/drawingml/2006/main">
          <a:pPr algn="ctr">
            <a:defRPr/>
          </a:pP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7 190,3 тыс. рублей </a:t>
          </a:r>
          <a:r>
            <a: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или </a:t>
          </a: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44,1%</a:t>
          </a:r>
          <a:endParaRPr lang="ru-RU" sz="1900" dirty="0">
            <a:solidFill>
              <a:srgbClr val="FF0000"/>
            </a:solidFill>
            <a:effectLst>
              <a:outerShdw blurRad="38100" dist="38100" dir="2700000" algn="tl">
                <a:srgbClr val="000000"/>
              </a:outerShdw>
            </a:effectLst>
            <a:latin typeface="Trebuchet MS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0.65143</cdr:x>
      <cdr:y>0.03865</cdr:y>
    </cdr:from>
    <cdr:to>
      <cdr:x>0.83112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56714" y="216024"/>
          <a:ext cx="1643074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6 860,6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04.02.2021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04.02.2021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04.02.2021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6.xml"/><Relationship Id="rId6" Type="http://schemas.openxmlformats.org/officeDocument/2006/relationships/chart" Target="../charts/char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Волошинского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 eaLnBrk="1" hangingPunct="1"/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Волошинского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2021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2022 и 2023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5480" y="2357430"/>
            <a:ext cx="72978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5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</a:t>
            </a:r>
            <a:b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</a:b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Волошинского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/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         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6 273,3 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71480"/>
            <a:ext cx="9144000" cy="928694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Волошинского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Миллеровского района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2021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физических лиц – 185,9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1 328,4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 – 3 142,4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48,4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20,5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1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504,8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42,9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b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80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 физических лиц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/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 бюджет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Волошинского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сельского поселения Миллеровского района</a:t>
            </a:r>
          </a:p>
        </p:txBody>
      </p:sp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08912" cy="4287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10 226,5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9 484,3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6 848,0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5 758,4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4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7 904,9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4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7 490,0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4 858,6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3 765,5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4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231,3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4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240,4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242,8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251,8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4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2 118,7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4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1753,9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1 746,6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1 741,1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4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-28,4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4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2021-2023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286644" y="2071678"/>
            <a:ext cx="1714512" cy="1571636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2143116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2021 году до 12392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3714752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3786191"/>
            <a:ext cx="1693422" cy="1571636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57158" y="142852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20688"/>
            <a:ext cx="7960398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Волошинского</a:t>
            </a:r>
            <a:r>
              <a:rPr lang="ru-RU" sz="2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Миллеровского района</a:t>
            </a:r>
            <a:endParaRPr lang="ru-RU" sz="2500" b="1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22833054"/>
              </p:ext>
            </p:extLst>
          </p:nvPr>
        </p:nvGraphicFramePr>
        <p:xfrm>
          <a:off x="785786" y="2428868"/>
          <a:ext cx="714558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8"/>
            <a:ext cx="9144000" cy="78625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в 2021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16 288,8тыс.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15206" y="13572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2021 году – 7 190,3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(* после принятия областного бюджета на 2021 -2023 годы, расходы на социальную сферу в 2021 году будут уточнены)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2088" y="1412776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(4,0%)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2714620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(0,3%)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2714620"/>
            <a:ext cx="1584176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95,4%)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714612" y="2276872"/>
            <a:ext cx="4000528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5720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3722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365104"/>
            <a:ext cx="2132856" cy="142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229200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4" name="TextBox 33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xmlns="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000496" y="2714620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Социальное обеспечение села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(0,3%)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2021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6744200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Users\Veremeychuk\Downloads\фото на кврти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357430"/>
            <a:ext cx="5112413" cy="410445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635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3528" y="518400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обеспечение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жильем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жителей </a:t>
            </a:r>
            <a:r>
              <a:rPr lang="ru-RU" sz="2200" b="1" dirty="0" err="1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Волошинского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сельского поселения</a:t>
            </a:r>
          </a:p>
          <a:p>
            <a:pPr algn="ctr"/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в 2021 - 2023 годах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gray">
          <a:xfrm flipH="1">
            <a:off x="-1692695" y="6903715"/>
            <a:ext cx="2088232" cy="12568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971600" y="2276872"/>
            <a:ext cx="51845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-72008" y="3501008"/>
            <a:ext cx="6192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gray">
          <a:xfrm>
            <a:off x="4283968" y="1340768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gray">
          <a:xfrm>
            <a:off x="5148064" y="2852936"/>
            <a:ext cx="86409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6228184" y="3969931"/>
            <a:ext cx="24482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6336" y="530120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537321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gray">
          <a:xfrm>
            <a:off x="0" y="2143116"/>
            <a:ext cx="6624736" cy="264320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20,0,0 тыс. рублей на 2021 -2023 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том числе 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2021 год – 20,0 тыс.рублей;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2022 год –  0,0 тыс. рублей;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год –  0,0 тыс.рублей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жильем граждан,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проживающих и работающих в сельской местности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350" b="1" dirty="0" err="1" smtClean="0">
                <a:solidFill>
                  <a:srgbClr val="FF0000"/>
                </a:solidFill>
                <a:cs typeface="Arial" pitchFamily="34" charset="0"/>
              </a:rPr>
              <a:t>Волошинского</a:t>
            </a:r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на 2021-2023 годы 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(Постановление АВСП от 27.10.2020 № 74)</a:t>
            </a:r>
            <a:endParaRPr lang="ru-RU" sz="1350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5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1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15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2021 год и на плановый период 2022 и 2023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857496"/>
            <a:ext cx="9036496" cy="2214578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Волошинского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сельского поселения Миллеровского района на 2021 год и </a:t>
            </a:r>
          </a:p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плановый период 2022 и 2023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85720" y="1571612"/>
            <a:ext cx="3214710" cy="6429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 на коммунальное хозяйство 1 821,3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47056" y="571480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2021 году 2 922,0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571612"/>
            <a:ext cx="1368152" cy="1368152"/>
          </a:xfrm>
          <a:prstGeom prst="rect">
            <a:avLst/>
          </a:prstGeom>
          <a:noFill/>
        </p:spPr>
      </p:pic>
      <p:pic>
        <p:nvPicPr>
          <p:cNvPr id="17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428868"/>
            <a:ext cx="2614151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озе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857760"/>
            <a:ext cx="2393174" cy="142876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4071942"/>
            <a:ext cx="3456000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озеленение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– 30,0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14744" y="4071942"/>
            <a:ext cx="3000396" cy="50006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и содержание мест захоронения -70,0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1500174"/>
            <a:ext cx="3456000" cy="85725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 (лимит электроэнергии, ремонт и содержание сетей уличного освещения)  -                  646,2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6" name="Рисунок 25" descr="кла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714884"/>
            <a:ext cx="2096562" cy="1571636"/>
          </a:xfrm>
          <a:prstGeom prst="rect">
            <a:avLst/>
          </a:prstGeom>
        </p:spPr>
      </p:pic>
      <p:pic>
        <p:nvPicPr>
          <p:cNvPr id="27" name="Рисунок 26" descr="ко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285992"/>
            <a:ext cx="2357454" cy="17680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000892" y="3286124"/>
            <a:ext cx="1955802" cy="9286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Прочие мероприятия по благоустройству-322,4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свал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77038" y="4500570"/>
            <a:ext cx="2239102" cy="15001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2021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67091" y="3499138"/>
            <a:ext cx="2664296" cy="1800200"/>
          </a:xfrm>
          <a:prstGeom prst="roundRect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(18,5%)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1 753,9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(79,0%)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7 490,0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93223" y="4240825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(2,5%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240,4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9 484,3тыс.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3825480">
            <a:off x="3299547" y="2840754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1617088">
            <a:off x="5901532" y="2520283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иные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88005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643051"/>
          <a:ext cx="8568952" cy="51881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94775">
                <a:tc>
                  <a:txBody>
                    <a:bodyPr/>
                    <a:lstStyle/>
                    <a:p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</a:p>
                  </a:txBody>
                  <a:tcPr/>
                </a:tc>
              </a:tr>
              <a:tr h="681393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финансами </a:t>
                      </a:r>
                      <a:r>
                        <a:rPr kumimoji="0" lang="ru-RU" sz="12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Волошинского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 сельского поселения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5 374,3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5 275,8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5 301,3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пожарной безопасности и безопасности людей на водных объектах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53,6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53,6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53,6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Формирование современной городской среды на территории муниципального образования «</a:t>
                      </a:r>
                      <a:r>
                        <a:rPr kumimoji="0" lang="ru-RU" sz="12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Волошинское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 сельское поселение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</a:t>
                      </a:r>
                      <a:r>
                        <a:rPr kumimoji="0"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Волошинского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 сельского поселения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2 989,6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2 879,9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2 896,8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Информационное общество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Развитие культуры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6 860,6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4 674,2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4 459,8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Социальная поддержка граждан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290,2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290,2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290,2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доступным и комфортным жильем населения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15 648,0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13 233,4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12 061,4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/>
                          <a:latin typeface="Georgia (Основной текст)"/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 расходы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640,8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624,0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884,0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3834" y="135729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Волошинского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сельского поселения в 2021году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67442005"/>
              </p:ext>
            </p:extLst>
          </p:nvPr>
        </p:nvGraphicFramePr>
        <p:xfrm>
          <a:off x="0" y="250030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составления проекта</a:t>
            </a:r>
          </a:p>
          <a:p>
            <a:pPr algn="ctr"/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2021 год и на плановый период 2022 и 2023 годов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95508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социальной направленности бюджета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3071810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принятых муниципальных программ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поселения, Плана мероприятий по оптимизации расходов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и сокращению муниципального долга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до 2021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34" y="6027003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районного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на 2020-2022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357298"/>
            <a:ext cx="6480720" cy="107157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err="1" smtClean="0">
                <a:solidFill>
                  <a:srgbClr val="99FF66"/>
                </a:solidFill>
                <a:latin typeface="Monotype Corsiva" pitchFamily="66" charset="0"/>
              </a:rPr>
              <a:t>Волошинского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сельского поселения </a:t>
            </a:r>
          </a:p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от 27.10.2020 №74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428868"/>
            <a:ext cx="2820852" cy="192882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</a:t>
            </a:r>
            <a:r>
              <a:rPr lang="ru-RU" sz="1600" b="1" dirty="0" err="1" smtClean="0">
                <a:solidFill>
                  <a:srgbClr val="FFFF00"/>
                </a:solidFill>
              </a:rPr>
              <a:t>Волошинского</a:t>
            </a:r>
            <a:r>
              <a:rPr lang="ru-RU" sz="1600" b="1" dirty="0" smtClean="0">
                <a:solidFill>
                  <a:srgbClr val="FFFF00"/>
                </a:solidFill>
              </a:rPr>
              <a:t> сельского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Сбалансированность консолидированного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Волошинского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Волошинского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214554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4714884"/>
            <a:ext cx="675694" cy="4501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проекта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Волошинского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Миллеровского района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2021-2023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57158" y="1643050"/>
          <a:ext cx="8499823" cy="4857783"/>
        </p:xfrm>
        <a:graphic>
          <a:graphicData uri="http://schemas.openxmlformats.org/drawingml/2006/table">
            <a:tbl>
              <a:tblPr/>
              <a:tblGrid>
                <a:gridCol w="2556856"/>
                <a:gridCol w="2004024"/>
                <a:gridCol w="1776298"/>
                <a:gridCol w="2162645"/>
              </a:tblGrid>
              <a:tr h="375284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26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15 757,6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13 320,7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12 346,5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6 273,3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6 472,7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6 588,1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1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9 484,3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6 848,0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5 758,4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7 490,0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4 858,6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3 765,5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242,8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251,8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1 753,9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1 746,6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1 741,1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16 288,8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13 857,4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12 945,4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-531,2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-536,7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-598,9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357298"/>
            <a:ext cx="124807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2021 год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85720" y="178592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15 757,6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929322" y="121442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16 288,8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района, 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(общий объем доходов бюджета на 2021 год будет увеличен, после принятия областного закона об областном бюджете на 2021-2023 года во 2-м чтении)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86330911"/>
              </p:ext>
            </p:extLst>
          </p:nvPr>
        </p:nvGraphicFramePr>
        <p:xfrm>
          <a:off x="-4084" y="1500174"/>
          <a:ext cx="9148084" cy="502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928794" y="307181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16 784,4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57752" y="3143248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15 757,6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21215</TotalTime>
  <Words>1552</Words>
  <Application>Microsoft Office PowerPoint</Application>
  <PresentationFormat>Экран (4:3)</PresentationFormat>
  <Paragraphs>384</Paragraphs>
  <Slides>23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Волошинского сельского поселения </vt:lpstr>
      <vt:lpstr>Слайд 2</vt:lpstr>
      <vt:lpstr>Слайд 3</vt:lpstr>
      <vt:lpstr>Основные направления бюджетной и налоговой политики Волошинского сельского поселения на 2020-2022 годы  </vt:lpstr>
      <vt:lpstr>Основные приоритеты Волошинского сельского поселения </vt:lpstr>
      <vt:lpstr>Слайд 6</vt:lpstr>
      <vt:lpstr>Основные характеристики проекта  бюджета Волошинского сельского поселения Миллеровского района  на 2021-2023 годы</vt:lpstr>
      <vt:lpstr>Основные параметры бюджета Волошинского сельского поселения Миллеровского района на 2021 год</vt:lpstr>
      <vt:lpstr>Динамика доходов бюджета Волошинского сельского поселения Миллеровского района, (общий объем доходов бюджета на 2021 год будет увеличен, после принятия областного закона об областном бюджете на 2021-2023 года во 2-м чтении)</vt:lpstr>
      <vt:lpstr>Собственные доходы  бюджета Волошинского сельского поселения Миллеровского района</vt:lpstr>
      <vt:lpstr>Слайд 11</vt:lpstr>
      <vt:lpstr>Динамика поступлений  налога на доходы физических лиц  в бюджет Волошинского сельского поселения Миллеровского района</vt:lpstr>
      <vt:lpstr>Безвозмездные поступления из областного бюджета</vt:lpstr>
      <vt:lpstr>Слайд 14</vt:lpstr>
      <vt:lpstr>Динамика расходов  бюджета Волошинского сельского поселения Миллеровского района</vt:lpstr>
      <vt:lpstr>Расходы бюджета Волошинского сельского поселения Миллеровского района в 2021 году 16 288,8тыс. рублей</vt:lpstr>
      <vt:lpstr>Расходы бюджета Волошинского сельского поселения Миллеровского района на социальную сферу в 2021 году – 7 190,3(* после принятия областного бюджета на 2021 -2023 годы, расходы на социальную сферу в 2021 году будут уточнены)</vt:lpstr>
      <vt:lpstr>Структура расходов по разделу «Культура, кинематография» на 2021 год           </vt:lpstr>
      <vt:lpstr>Слайд 19</vt:lpstr>
      <vt:lpstr>Слайд 20</vt:lpstr>
      <vt:lpstr>Слайд 21</vt:lpstr>
      <vt:lpstr>Расходы бюджета Волошинского сельского поселения Миллеровского района, формируемые в рамках муниципальных программ Волошинского сельского поселения, и непрограмные расходы </vt:lpstr>
      <vt:lpstr>Структура расходов по муниципальным программам Волошинского сельского поселения в 2021году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Финансист</cp:lastModifiedBy>
  <cp:revision>2207</cp:revision>
  <dcterms:created xsi:type="dcterms:W3CDTF">2011-10-21T12:19:44Z</dcterms:created>
  <dcterms:modified xsi:type="dcterms:W3CDTF">2021-02-04T12:07:39Z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