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drawings/drawing2.xml" ContentType="application/vnd.openxmlformats-officedocument.drawingml.chartshape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Default Extension="png" ContentType="image/png"/>
  <Override PartName="/ppt/notesSlides/notesSlide3.xml" ContentType="application/vnd.openxmlformats-officedocument.presentationml.notesSlide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commentAuthors.xml" ContentType="application/vnd.openxmlformats-officedocument.presentationml.commentAuthor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88" r:id="rId2"/>
    <p:sldMasterId id="2147483812" r:id="rId3"/>
    <p:sldMasterId id="2147483824" r:id="rId4"/>
    <p:sldMasterId id="2147484065" r:id="rId5"/>
  </p:sldMasterIdLst>
  <p:notesMasterIdLst>
    <p:notesMasterId r:id="rId28"/>
  </p:notesMasterIdLst>
  <p:handoutMasterIdLst>
    <p:handoutMasterId r:id="rId29"/>
  </p:handoutMasterIdLst>
  <p:sldIdLst>
    <p:sldId id="896" r:id="rId6"/>
    <p:sldId id="897" r:id="rId7"/>
    <p:sldId id="1202" r:id="rId8"/>
    <p:sldId id="1166" r:id="rId9"/>
    <p:sldId id="1204" r:id="rId10"/>
    <p:sldId id="1198" r:id="rId11"/>
    <p:sldId id="1170" r:id="rId12"/>
    <p:sldId id="1201" r:id="rId13"/>
    <p:sldId id="1423" r:id="rId14"/>
    <p:sldId id="1572" r:id="rId15"/>
    <p:sldId id="1588" r:id="rId16"/>
    <p:sldId id="1502" r:id="rId17"/>
    <p:sldId id="1587" r:id="rId18"/>
    <p:sldId id="1571" r:id="rId19"/>
    <p:sldId id="1590" r:id="rId20"/>
    <p:sldId id="1511" r:id="rId21"/>
    <p:sldId id="1519" r:id="rId22"/>
    <p:sldId id="1507" r:id="rId23"/>
    <p:sldId id="1547" r:id="rId24"/>
    <p:sldId id="1566" r:id="rId25"/>
    <p:sldId id="1589" r:id="rId26"/>
    <p:sldId id="971" r:id="rId27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Скрипников" initials="Д.В.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EEA9F"/>
    <a:srgbClr val="99FF66"/>
    <a:srgbClr val="97E60A"/>
    <a:srgbClr val="FFFF66"/>
    <a:srgbClr val="FF9933"/>
    <a:srgbClr val="90C5D8"/>
    <a:srgbClr val="CCFF33"/>
    <a:srgbClr val="8BC2DD"/>
    <a:srgbClr val="FFCC00"/>
    <a:srgbClr val="92D3D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4332" autoAdjust="0"/>
    <p:restoredTop sz="99235" autoAdjust="0"/>
  </p:normalViewPr>
  <p:slideViewPr>
    <p:cSldViewPr>
      <p:cViewPr>
        <p:scale>
          <a:sx n="100" d="100"/>
          <a:sy n="100" d="100"/>
        </p:scale>
        <p:origin x="-372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Office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10"/>
      <c:rotY val="10"/>
      <c:perspective val="0"/>
    </c:view3D>
    <c:plotArea>
      <c:layout>
        <c:manualLayout>
          <c:layoutTarget val="inner"/>
          <c:xMode val="edge"/>
          <c:yMode val="edge"/>
          <c:x val="0.13245672152594629"/>
          <c:y val="0.10666397887360592"/>
          <c:w val="0.83528284203826897"/>
          <c:h val="0.73531463511920003"/>
        </c:manualLayout>
      </c:layout>
      <c:bar3DChart>
        <c:barDir val="col"/>
        <c:grouping val="clustered"/>
        <c:ser>
          <c:idx val="1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EAB200"/>
            </a:solidFill>
            <a:ln w="9525" cap="flat" cmpd="sng" algn="ctr">
              <a:solidFill>
                <a:schemeClr val="accent4"/>
              </a:solidFill>
              <a:prstDash val="solid"/>
            </a:ln>
            <a:effectLst>
              <a:outerShdw blurRad="50800" dist="25400" dir="5400000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h="63500"/>
              <a:bevelB w="165100" h="63500" prst="coolSlant"/>
              <a:contourClr>
                <a:srgbClr val="000000"/>
              </a:contourClr>
            </a:sp3d>
          </c:spPr>
          <c:dLbls>
            <c:dLbl>
              <c:idx val="0"/>
              <c:layout>
                <c:manualLayout>
                  <c:x val="3.0366139362414009E-2"/>
                  <c:y val="-4.884426330973350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1521951,5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4.9064859440326972E-2"/>
                  <c:y val="-0.12795929454888091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1400469,7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6.1593513834826613E-2"/>
                  <c:y val="-0.11788393891775349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 </a:t>
                    </a:r>
                    <a:r>
                      <a:rPr lang="ru-RU" sz="1812" b="1" i="0" u="none" strike="noStrike" baseline="0" dirty="0" smtClean="0"/>
                      <a:t>1349758,6</a:t>
                    </a:r>
                  </a:p>
                </c:rich>
              </c:tx>
              <c:showVal val="1"/>
            </c:dLbl>
            <c:dLbl>
              <c:idx val="3"/>
              <c:layout>
                <c:manualLayout>
                  <c:x val="5.3196775581745584E-2"/>
                  <c:y val="-0.11671547962492412"/>
                </c:manualLayout>
              </c:layout>
              <c:showVal val="1"/>
            </c:dLbl>
            <c:dLbl>
              <c:idx val="4"/>
              <c:layout>
                <c:manualLayout>
                  <c:x val="5.1257380434140812E-2"/>
                  <c:y val="-0.21080750890478217"/>
                </c:manualLayout>
              </c:layout>
              <c:showVal val="1"/>
            </c:dLbl>
            <c:spPr>
              <a:noFill/>
              <a:ln w="27068">
                <a:noFill/>
              </a:ln>
            </c:spPr>
            <c:txPr>
              <a:bodyPr/>
              <a:lstStyle/>
              <a:p>
                <a:pPr>
                  <a:defRPr sz="1812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ru-RU"/>
              </a:p>
            </c:txPr>
            <c:showVal val="1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Бюджет Волошинского сельского поселения Миллеровского района</c:v>
                </c:pt>
              </c:strCache>
            </c:strRef>
          </c:tx>
          <c:spPr>
            <a:gradFill rotWithShape="1">
              <a:gsLst>
                <a:gs pos="0">
                  <a:schemeClr val="accent6">
                    <a:tint val="1000"/>
                    <a:satMod val="255000"/>
                  </a:schemeClr>
                </a:gs>
                <a:gs pos="55000">
                  <a:schemeClr val="accent6">
                    <a:tint val="12000"/>
                    <a:satMod val="255000"/>
                  </a:schemeClr>
                </a:gs>
                <a:gs pos="100000">
                  <a:schemeClr val="accent6">
                    <a:tint val="45000"/>
                    <a:satMod val="250000"/>
                  </a:schemeClr>
                </a:gs>
              </a:gsLst>
              <a:path path="circle">
                <a:fillToRect l="-40000" t="-90000" r="140000" b="190000"/>
              </a:path>
            </a:gradFill>
            <a:ln w="9525" cap="flat" cmpd="sng" algn="ctr">
              <a:solidFill>
                <a:schemeClr val="accent6"/>
              </a:solidFill>
              <a:prstDash val="solid"/>
            </a:ln>
            <a:effectLst>
              <a:outerShdw blurRad="51500" dist="25400" dir="5400000" rotWithShape="0">
                <a:srgbClr val="000000">
                  <a:alpha val="40000"/>
                </a:srgbClr>
              </a:outerShdw>
            </a:effectLst>
          </c:spPr>
          <c:dPt>
            <c:idx val="1"/>
            <c:spPr>
              <a:gradFill rotWithShape="1">
                <a:gsLst>
                  <a:gs pos="0">
                    <a:schemeClr val="accent2">
                      <a:tint val="1000"/>
                      <a:satMod val="255000"/>
                    </a:schemeClr>
                  </a:gs>
                  <a:gs pos="55000">
                    <a:schemeClr val="accent2">
                      <a:tint val="12000"/>
                      <a:satMod val="255000"/>
                    </a:schemeClr>
                  </a:gs>
                  <a:gs pos="100000">
                    <a:schemeClr val="accent2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2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dPt>
            <c:idx val="2"/>
            <c:spPr>
              <a:gradFill rotWithShape="1">
                <a:gsLst>
                  <a:gs pos="0">
                    <a:schemeClr val="accent5">
                      <a:tint val="1000"/>
                      <a:satMod val="255000"/>
                    </a:schemeClr>
                  </a:gs>
                  <a:gs pos="55000">
                    <a:schemeClr val="accent5">
                      <a:tint val="12000"/>
                      <a:satMod val="255000"/>
                    </a:schemeClr>
                  </a:gs>
                  <a:gs pos="100000">
                    <a:schemeClr val="accent5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525" cap="flat" cmpd="sng" algn="ctr">
                <a:solidFill>
                  <a:schemeClr val="accent5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</c:dPt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Sheet1!$B$3:$D$3</c:f>
              <c:numCache>
                <c:formatCode>#,##0.0</c:formatCode>
                <c:ptCount val="3"/>
                <c:pt idx="0">
                  <c:v>14602</c:v>
                </c:pt>
                <c:pt idx="1">
                  <c:v>12893.2</c:v>
                </c:pt>
                <c:pt idx="2">
                  <c:v>11828.1</c:v>
                </c:pt>
              </c:numCache>
            </c:numRef>
          </c:val>
        </c:ser>
        <c:shape val="cylinder"/>
        <c:axId val="69314432"/>
        <c:axId val="69315968"/>
        <c:axId val="0"/>
      </c:bar3DChart>
      <c:catAx>
        <c:axId val="69314432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385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9315968"/>
        <c:crosses val="autoZero"/>
        <c:auto val="1"/>
        <c:lblAlgn val="ctr"/>
        <c:lblOffset val="50"/>
        <c:tickLblSkip val="1"/>
        <c:tickMarkSkip val="1"/>
      </c:catAx>
      <c:valAx>
        <c:axId val="69315968"/>
        <c:scaling>
          <c:orientation val="minMax"/>
        </c:scaling>
        <c:axPos val="l"/>
        <c:numFmt formatCode="#,##0" sourceLinked="0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92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693144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7307300717338412"/>
          <c:y val="0.88011096172559267"/>
          <c:w val="0.72692699282661588"/>
          <c:h val="5.7703879706073533E-2"/>
        </c:manualLayout>
      </c:layout>
      <c:spPr>
        <a:noFill/>
        <a:ln w="3383">
          <a:noFill/>
          <a:prstDash val="solid"/>
        </a:ln>
      </c:spPr>
      <c:txPr>
        <a:bodyPr/>
        <a:lstStyle/>
        <a:p>
          <a:pPr>
            <a:defRPr sz="1369" b="1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2.1713001472031822E-2"/>
          <c:y val="5.0634048328720462E-2"/>
          <c:w val="0.95162068234506958"/>
          <c:h val="0.79225103789652973"/>
        </c:manualLayout>
      </c:layout>
      <c:bubbleChart>
        <c:ser>
          <c:idx val="0"/>
          <c:order val="0"/>
          <c:tx>
            <c:strRef>
              <c:f>Лист1!$B$1</c:f>
              <c:strCache>
                <c:ptCount val="1"/>
                <c:pt idx="0">
                  <c:v>Бюджет Сулинского сельского поселения Миллеровского района</c:v>
                </c:pt>
              </c:strCache>
            </c:strRef>
          </c:tx>
          <c:spPr>
            <a:solidFill>
              <a:srgbClr val="99FF66"/>
            </a:solidFill>
            <a:effectLst/>
            <a:scene3d>
              <a:camera prst="orthographicFront"/>
              <a:lightRig rig="threePt" dir="t"/>
            </a:scene3d>
            <a:sp3d prstMaterial="metal">
              <a:bevelT w="165100" h="19050" prst="convex"/>
              <a:bevelB w="165100" h="19050" prst="convex"/>
            </a:sp3d>
          </c:spPr>
          <c:dPt>
            <c:idx val="0"/>
            <c:bubble3D val="1"/>
            <c:spPr>
              <a:solidFill>
                <a:schemeClr val="tx2">
                  <a:lumMod val="20000"/>
                  <a:lumOff val="80000"/>
                </a:schemeClr>
              </a:solidFill>
              <a:effectLst/>
              <a:scene3d>
                <a:camera prst="orthographicFront"/>
                <a:lightRig rig="threePt" dir="t"/>
              </a:scene3d>
              <a:sp3d prstMaterial="metal">
                <a:bevelT w="165100" h="19050" prst="convex"/>
                <a:bevelB w="165100" h="19050" prst="convex"/>
              </a:sp3d>
            </c:spPr>
          </c:dPt>
          <c:dPt>
            <c:idx val="1"/>
            <c:bubble3D val="1"/>
            <c:spPr>
              <a:solidFill>
                <a:srgbClr val="97E60A"/>
              </a:solidFill>
              <a:effectLst/>
              <a:scene3d>
                <a:camera prst="orthographicFront"/>
                <a:lightRig rig="threePt" dir="t"/>
              </a:scene3d>
              <a:sp3d prstMaterial="metal">
                <a:bevelT w="165100" h="19050" prst="convex"/>
                <a:bevelB w="165100" h="19050" prst="convex"/>
              </a:sp3d>
            </c:spPr>
          </c:dPt>
          <c:dLbls>
            <c:dLbl>
              <c:idx val="0"/>
              <c:layout>
                <c:manualLayout>
                  <c:x val="-5.4232751303246902E-3"/>
                  <c:y val="-4.8831295465791381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4 909,1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3.4365536406182021E-2"/>
                  <c:y val="-3.577239017812789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4 889,2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1.0125433457605981E-2"/>
                  <c:y val="-4.018229977139762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5 054,4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271174824424661E-3"/>
                  <c:y val="-4.8766683176059734E-2"/>
                </c:manualLayout>
              </c:layout>
              <c:showVal val="1"/>
            </c:dLbl>
            <c:dLbl>
              <c:idx val="4"/>
              <c:layout>
                <c:manualLayout>
                  <c:x val="-9.7087905585633814E-3"/>
                  <c:y val="-6.6292815807309424E-3"/>
                </c:manualLayout>
              </c:layout>
              <c:showVal val="1"/>
            </c:dLbl>
            <c:dLbl>
              <c:idx val="5"/>
              <c:layout>
                <c:manualLayout>
                  <c:x val="-1.216405705251372E-2"/>
                  <c:y val="-1.340877691465516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xVal>
            <c:strRef>
              <c:f>Лист1!$A$2:$A$4</c:f>
              <c:strCache>
                <c:ptCount val="3"/>
                <c:pt idx="0">
                  <c:v>Бюджет
2018</c:v>
                </c:pt>
                <c:pt idx="1">
                  <c:v>Бюджет
2019</c:v>
                </c:pt>
                <c:pt idx="2">
                  <c:v>Бюджет
2020</c:v>
                </c:pt>
              </c:strCache>
            </c:strRef>
          </c:xVal>
          <c:yVal>
            <c:numRef>
              <c:f>Лист1!$B$2:$B$4</c:f>
              <c:numCache>
                <c:formatCode>#,##0.0</c:formatCode>
                <c:ptCount val="3"/>
                <c:pt idx="0">
                  <c:v>4909.1000000000004</c:v>
                </c:pt>
                <c:pt idx="1">
                  <c:v>4889.2</c:v>
                </c:pt>
                <c:pt idx="2">
                  <c:v>5054.4000000000005</c:v>
                </c:pt>
              </c:numCache>
            </c:numRef>
          </c:yVal>
          <c:bubbleSize>
            <c:numLit>
              <c:formatCode>General</c:formatCode>
              <c:ptCount val="3"/>
              <c:pt idx="0">
                <c:v>1</c:v>
              </c:pt>
              <c:pt idx="1">
                <c:v>1</c:v>
              </c:pt>
              <c:pt idx="2">
                <c:v>1</c:v>
              </c:pt>
            </c:numLit>
          </c:bubbleSize>
          <c:bubble3D val="1"/>
        </c:ser>
        <c:bubbleScale val="100"/>
        <c:axId val="100085120"/>
        <c:axId val="100458496"/>
      </c:bubbleChart>
      <c:valAx>
        <c:axId val="10008512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100458496"/>
        <c:crosses val="autoZero"/>
        <c:crossBetween val="midCat"/>
      </c:valAx>
      <c:valAx>
        <c:axId val="100458496"/>
        <c:scaling>
          <c:orientation val="minMax"/>
          <c:min val="30"/>
        </c:scaling>
        <c:delete val="1"/>
        <c:axPos val="l"/>
        <c:numFmt formatCode="#,##0.0" sourceLinked="1"/>
        <c:tickLblPos val="none"/>
        <c:crossAx val="100085120"/>
        <c:crosses val="autoZero"/>
        <c:crossBetween val="midCat"/>
        <c:majorUnit val="50"/>
      </c:valAx>
    </c:plotArea>
    <c:legend>
      <c:legendPos val="l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1.4118801614635464E-4"/>
          <c:y val="0"/>
          <c:w val="0.99057616839669504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/>
          </c:dPt>
          <c:dPt>
            <c:idx val="1"/>
            <c:explosion val="17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Lbls>
            <c:dLbl>
              <c:idx val="0"/>
              <c:layout>
                <c:manualLayout>
                  <c:x val="2.2936535316738678E-2"/>
                  <c:y val="-0.10279340307217349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1"/>
              <c:layout>
                <c:manualLayout>
                  <c:x val="1.0173089929578975E-3"/>
                  <c:y val="4.4578562908214867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2"/>
              <c:layout>
                <c:manualLayout>
                  <c:x val="4.7272890731439199E-2"/>
                  <c:y val="3.1728382518901414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3"/>
              <c:layout>
                <c:manualLayout>
                  <c:x val="-0.10807412724122302"/>
                  <c:y val="5.2599966962735133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4"/>
              <c:layout>
                <c:manualLayout>
                  <c:x val="0.2030162462455439"/>
                  <c:y val="-9.5193370327273805E-2"/>
                </c:manualLayout>
              </c:layout>
              <c:dLblPos val="bestFit"/>
              <c:showVal val="1"/>
              <c:showCatName val="1"/>
              <c:showPercent val="1"/>
            </c:dLbl>
            <c:dLbl>
              <c:idx val="5"/>
              <c:layout>
                <c:manualLayout>
                  <c:x val="2.2736143352493035E-2"/>
                  <c:y val="-7.7460874230348878E-2"/>
                </c:manualLayout>
              </c:layout>
              <c:dLblPos val="bestFit"/>
              <c:showVal val="1"/>
              <c:showCatName val="1"/>
              <c:showPercent val="1"/>
            </c:dLbl>
            <c:txPr>
              <a:bodyPr/>
              <a:lstStyle/>
              <a:p>
                <a:pPr>
                  <a:defRPr sz="1400"/>
                </a:pPr>
                <a:endParaRPr lang="ru-RU"/>
              </a:p>
            </c:txPr>
            <c:dLblPos val="bestFit"/>
            <c:showVal val="1"/>
            <c:showCatName val="1"/>
            <c:showPercent val="1"/>
          </c:dLbls>
          <c:cat>
            <c:strRef>
              <c:f>Лист1!$A$2:$A$7</c:f>
              <c:strCache>
                <c:ptCount val="6"/>
                <c:pt idx="0">
                  <c:v>Налог на доходы физических лиц</c:v>
                </c:pt>
                <c:pt idx="1">
                  <c:v>Единый сельскохозяйственный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</c:v>
                </c:pt>
                <c:pt idx="5">
                  <c:v>Неналоговые доходы</c:v>
                </c:pt>
              </c:strCache>
            </c:strRef>
          </c:cat>
          <c:val>
            <c:numRef>
              <c:f>Лист1!$B$2:$B$7</c:f>
              <c:numCache>
                <c:formatCode>#,##0.0</c:formatCode>
                <c:ptCount val="6"/>
                <c:pt idx="0">
                  <c:v>945.5</c:v>
                </c:pt>
                <c:pt idx="1">
                  <c:v>297.39999999999986</c:v>
                </c:pt>
                <c:pt idx="2" formatCode="0.0">
                  <c:v>223.9</c:v>
                </c:pt>
                <c:pt idx="3" formatCode="0.0">
                  <c:v>3312.5</c:v>
                </c:pt>
                <c:pt idx="4" formatCode="0.0">
                  <c:v>79.7</c:v>
                </c:pt>
                <c:pt idx="5" formatCode="0.0">
                  <c:v>50.1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0.15890390113148664"/>
          <c:y val="4.8613969424801104E-2"/>
          <c:w val="0.77170122725018286"/>
          <c:h val="0.775467094830156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>
              <a:outerShdw blurRad="165100" dist="88900" dir="13740000" sx="116000" sy="116000" algn="br" rotWithShape="0">
                <a:prstClr val="black">
                  <a:alpha val="40000"/>
                </a:prstClr>
              </a:outerShdw>
            </a:effectLst>
          </c:spPr>
          <c:dPt>
            <c:idx val="0"/>
            <c:spPr>
              <a:solidFill>
                <a:srgbClr val="C0000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spPr>
              <a:solidFill>
                <a:srgbClr val="FF000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spPr>
              <a:solidFill>
                <a:srgbClr val="FFC000"/>
              </a:solidFill>
              <a:ln>
                <a:noFill/>
              </a:ln>
              <a:effectLst>
                <a:outerShdw blurRad="165100" dist="88900" dir="13740000" sx="116000" sy="116000" algn="br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3.7007148826835604E-2"/>
                  <c:y val="-4.2760539631276816E-2"/>
                </c:manualLayout>
              </c:layout>
              <c:showVal val="1"/>
            </c:dLbl>
            <c:dLbl>
              <c:idx val="1"/>
              <c:layout>
                <c:manualLayout>
                  <c:x val="2.3129517362909906E-2"/>
                  <c:y val="-2.1903190116259165E-2"/>
                </c:manualLayout>
              </c:layout>
              <c:showVal val="1"/>
            </c:dLbl>
            <c:dLbl>
              <c:idx val="2"/>
              <c:layout>
                <c:manualLayout>
                  <c:x val="3.2381255223480752E-2"/>
                  <c:y val="-3.1357953527711042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4.5016751903110074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 2018 год</c:v>
                </c:pt>
                <c:pt idx="1">
                  <c:v> 2019 год</c:v>
                </c:pt>
                <c:pt idx="2">
                  <c:v> 2020 год</c:v>
                </c:pt>
              </c:strCache>
            </c:strRef>
          </c:cat>
          <c:val>
            <c:numRef>
              <c:f>Лист1!$B$2:$B$4</c:f>
              <c:numCache>
                <c:formatCode>#,##0.00</c:formatCode>
                <c:ptCount val="3"/>
                <c:pt idx="0" formatCode="0.0">
                  <c:v>945.5</c:v>
                </c:pt>
                <c:pt idx="1">
                  <c:v>1011.6</c:v>
                </c:pt>
                <c:pt idx="2">
                  <c:v>1071.5999999999999</c:v>
                </c:pt>
              </c:numCache>
            </c:numRef>
          </c:val>
        </c:ser>
        <c:shape val="box"/>
        <c:axId val="100629120"/>
        <c:axId val="100639104"/>
        <c:axId val="0"/>
      </c:bar3DChart>
      <c:catAx>
        <c:axId val="100629120"/>
        <c:scaling>
          <c:orientation val="minMax"/>
        </c:scaling>
        <c:axPos val="b"/>
        <c:tickLblPos val="nextTo"/>
        <c:txPr>
          <a:bodyPr/>
          <a:lstStyle/>
          <a:p>
            <a:pPr>
              <a:defRPr sz="1400" b="1" i="0" baseline="0"/>
            </a:pPr>
            <a:endParaRPr lang="ru-RU"/>
          </a:p>
        </c:txPr>
        <c:crossAx val="100639104"/>
        <c:crosses val="autoZero"/>
        <c:auto val="1"/>
        <c:lblAlgn val="ctr"/>
        <c:lblOffset val="100"/>
      </c:catAx>
      <c:valAx>
        <c:axId val="100639104"/>
        <c:scaling>
          <c:orientation val="minMax"/>
          <c:max val="1000"/>
          <c:min val="0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100629120"/>
        <c:crosses val="autoZero"/>
        <c:crossBetween val="between"/>
        <c:majorUnit val="500"/>
      </c:valAx>
    </c:plotArea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perspective val="20"/>
    </c:view3D>
    <c:sideWall>
      <c:spPr>
        <a:noFill/>
        <a:ln w="27068">
          <a:noFill/>
        </a:ln>
      </c:spPr>
    </c:sideWall>
    <c:backWall>
      <c:spPr>
        <a:noFill/>
        <a:ln w="27068">
          <a:noFill/>
        </a:ln>
      </c:spPr>
    </c:backWall>
    <c:plotArea>
      <c:layout>
        <c:manualLayout>
          <c:layoutTarget val="inner"/>
          <c:xMode val="edge"/>
          <c:yMode val="edge"/>
          <c:x val="4.5056557798115515E-2"/>
          <c:y val="3.7640074671565805E-2"/>
          <c:w val="0.95494344220188743"/>
          <c:h val="0.88990155623976364"/>
        </c:manualLayout>
      </c:layout>
      <c:bar3DChart>
        <c:barDir val="col"/>
        <c:grouping val="stacked"/>
        <c:ser>
          <c:idx val="1"/>
          <c:order val="0"/>
          <c:tx>
            <c:strRef>
              <c:f>Sheet1!#ССЫЛКА!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0">
              <a:gsLst>
                <a:gs pos="0">
                  <a:schemeClr val="accent4">
                    <a:lumMod val="50000"/>
                  </a:schemeClr>
                </a:gs>
                <a:gs pos="100000">
                  <a:srgbClr val="0070C0"/>
                </a:gs>
              </a:gsLst>
              <a:lin ang="18900000" scaled="1"/>
            </a:gradFill>
            <a:ln w="13534">
              <a:noFill/>
              <a:prstDash val="solid"/>
            </a:ln>
            <a:effectLst>
              <a:outerShdw blurRad="50800" dist="38100" dir="18900000" algn="bl" rotWithShape="0">
                <a:srgbClr val="FFFF00">
                  <a:alpha val="40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0" prst="relaxedInset"/>
              <a:bevelB prst="relaxedInset"/>
            </a:sp3d>
          </c:spPr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Бюджет Волошинского сельского поселения Миллеровского района</c:v>
                </c:pt>
              </c:strCache>
            </c:strRef>
          </c:tx>
          <c:spPr>
            <a:solidFill>
              <a:srgbClr val="97E60A"/>
            </a:solidFill>
            <a:ln w="13534">
              <a:noFill/>
              <a:prstDash val="solid"/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dLbls>
            <c:dLbl>
              <c:idx val="0"/>
              <c:layout>
                <c:manualLayout>
                  <c:x val="2.1460532897138139E-2"/>
                  <c:y val="-0.16697600322557318"/>
                </c:manualLayout>
              </c:layout>
              <c:showVal val="1"/>
            </c:dLbl>
            <c:dLbl>
              <c:idx val="1"/>
              <c:layout>
                <c:manualLayout>
                  <c:x val="2.011924959106701E-2"/>
                  <c:y val="-0.18923947032231675"/>
                </c:manualLayout>
              </c:layout>
              <c:showVal val="1"/>
            </c:dLbl>
            <c:dLbl>
              <c:idx val="2"/>
              <c:layout>
                <c:manualLayout>
                  <c:x val="2.8166949427493912E-2"/>
                  <c:y val="-0.20872000403196675"/>
                </c:manualLayout>
              </c:layout>
              <c:showVal val="1"/>
            </c:dLbl>
            <c:showVal val="1"/>
          </c:dLbls>
          <c:cat>
            <c:strRef>
              <c:f>Sheet1!$B$1:$D$1</c:f>
              <c:strCache>
                <c:ptCount val="3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</c:strCache>
            </c:strRef>
          </c:cat>
          <c:val>
            <c:numRef>
              <c:f>Sheet1!$B$2:$D$2</c:f>
              <c:numCache>
                <c:formatCode>#,##0.0</c:formatCode>
                <c:ptCount val="3"/>
                <c:pt idx="0">
                  <c:v>14602</c:v>
                </c:pt>
                <c:pt idx="1">
                  <c:v>13730.5</c:v>
                </c:pt>
                <c:pt idx="2">
                  <c:v>12691</c:v>
                </c:pt>
              </c:numCache>
            </c:numRef>
          </c:val>
        </c:ser>
        <c:gapWidth val="124"/>
        <c:gapDepth val="165"/>
        <c:shape val="box"/>
        <c:axId val="100856192"/>
        <c:axId val="100857728"/>
        <c:axId val="0"/>
      </c:bar3DChart>
      <c:catAx>
        <c:axId val="100856192"/>
        <c:scaling>
          <c:orientation val="minMax"/>
        </c:scaling>
        <c:axPos val="b"/>
        <c:numFmt formatCode="General" sourceLinked="1"/>
        <c:tickLblPos val="nextTo"/>
        <c:spPr>
          <a:ln w="3383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3300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00857728"/>
        <c:crosses val="autoZero"/>
        <c:auto val="1"/>
        <c:lblAlgn val="ctr"/>
        <c:lblOffset val="100"/>
        <c:tickLblSkip val="1"/>
        <c:tickMarkSkip val="1"/>
      </c:catAx>
      <c:valAx>
        <c:axId val="100857728"/>
        <c:scaling>
          <c:orientation val="minMax"/>
          <c:min val="0"/>
        </c:scaling>
        <c:delete val="1"/>
        <c:axPos val="l"/>
        <c:numFmt formatCode="#,##0" sourceLinked="0"/>
        <c:tickLblPos val="none"/>
        <c:crossAx val="100856192"/>
        <c:crosses val="autoZero"/>
        <c:crossBetween val="between"/>
        <c:majorUnit val="50000"/>
        <c:minorUnit val="10000"/>
      </c:valAx>
      <c:spPr>
        <a:scene3d>
          <a:camera prst="orthographicFront"/>
          <a:lightRig rig="threePt" dir="t"/>
        </a:scene3d>
        <a:sp3d prstMaterial="flat"/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998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6.4668711168921367E-2"/>
          <c:y val="6.5625783181713679E-2"/>
          <c:w val="0.93533125948968665"/>
          <c:h val="0.76138181028981367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spPr>
              <a:solidFill>
                <a:srgbClr val="FF9933"/>
              </a:solidFill>
            </c:spPr>
          </c:dPt>
          <c:dPt>
            <c:idx val="1"/>
            <c:spPr>
              <a:solidFill>
                <a:srgbClr val="FF0000"/>
              </a:solidFill>
            </c:spPr>
          </c:dPt>
          <c:dPt>
            <c:idx val="2"/>
            <c:spPr>
              <a:solidFill>
                <a:srgbClr val="FFFF66"/>
              </a:solidFill>
            </c:spPr>
          </c:dPt>
          <c:dLbls>
            <c:dLbl>
              <c:idx val="0"/>
              <c:layout>
                <c:manualLayout>
                  <c:x val="4.1369507345449787E-2"/>
                  <c:y val="-5.878965644644138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14 602,0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046161537606992E-2"/>
                  <c:y val="-5.878976410028516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13730,5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9.4483549446886857E-3"/>
                  <c:y val="-5.459049523597911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12691,0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Val val="1"/>
          </c:dLbls>
          <c:cat>
            <c:numRef>
              <c:f>Лист1!$A$2:$A$4</c:f>
              <c:numCache>
                <c:formatCode>General</c:formatCode>
                <c:ptCount val="3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</c:numCache>
            </c:numRef>
          </c:cat>
          <c:val>
            <c:numRef>
              <c:f>Лист1!$B$2:$B$4</c:f>
              <c:numCache>
                <c:formatCode>0.0</c:formatCode>
                <c:ptCount val="3"/>
                <c:pt idx="0">
                  <c:v>14602</c:v>
                </c:pt>
                <c:pt idx="1">
                  <c:v>13730.5</c:v>
                </c:pt>
                <c:pt idx="2">
                  <c:v>12691</c:v>
                </c:pt>
              </c:numCache>
            </c:numRef>
          </c:val>
        </c:ser>
        <c:shape val="box"/>
        <c:axId val="100975360"/>
        <c:axId val="100976896"/>
        <c:axId val="0"/>
      </c:bar3DChart>
      <c:catAx>
        <c:axId val="100975360"/>
        <c:scaling>
          <c:orientation val="minMax"/>
        </c:scaling>
        <c:axPos val="b"/>
        <c:numFmt formatCode="General" sourceLinked="1"/>
        <c:tickLblPos val="nextTo"/>
        <c:crossAx val="100976896"/>
        <c:crosses val="autoZero"/>
        <c:auto val="1"/>
        <c:lblAlgn val="ctr"/>
        <c:lblOffset val="100"/>
      </c:catAx>
      <c:valAx>
        <c:axId val="100976896"/>
        <c:scaling>
          <c:orientation val="minMax"/>
        </c:scaling>
        <c:delete val="1"/>
        <c:axPos val="l"/>
        <c:numFmt formatCode="0.0" sourceLinked="1"/>
        <c:tickLblPos val="none"/>
        <c:crossAx val="10097536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sideWall>
      <c:spPr>
        <a:noFill/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Возмещение предприятиям ЖКХ части платы граждан за коммунальные услуги 2018 год - 2054,8 тыс.рублей, на 2019 год - 2054,8 тыс.рублей, на 2020 - 2081,5 тыс.рублей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Бюджет 2018 год</c:v>
                </c:pt>
                <c:pt idx="1">
                  <c:v>Бюджет 2019 год</c:v>
                </c:pt>
                <c:pt idx="2">
                  <c:v>Бюджет 2020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>
                  <c:v>2054.8000000000002</c:v>
                </c:pt>
                <c:pt idx="1">
                  <c:v>2054.8000000000002</c:v>
                </c:pt>
                <c:pt idx="2">
                  <c:v>2081.5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на реализацию мероприятий по благоустройству общественных территорий 2019 год - 1583,5 тыс.руб.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Бюджет 2018 год</c:v>
                </c:pt>
                <c:pt idx="1">
                  <c:v>Бюджет 2019 год</c:v>
                </c:pt>
                <c:pt idx="2">
                  <c:v>Бюджет 2020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>
                  <c:v>0</c:v>
                </c:pt>
                <c:pt idx="1">
                  <c:v>1583.5</c:v>
                </c:pt>
                <c:pt idx="2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Содержание сетей уличного освещения: 2018 год -1151,1 тыс.рублей; 2019 год -470,5 тыс.рублей; 2020 год - 490,7 тыс.рублей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Бюджет 2018 год</c:v>
                </c:pt>
                <c:pt idx="1">
                  <c:v>Бюджет 2019 год</c:v>
                </c:pt>
                <c:pt idx="2">
                  <c:v>Бюджет 2020 год</c:v>
                </c:pt>
              </c:strCache>
            </c:strRef>
          </c:cat>
          <c:val>
            <c:numRef>
              <c:f>Лист1!$D$2:$D$4</c:f>
              <c:numCache>
                <c:formatCode>0.0</c:formatCode>
                <c:ptCount val="3"/>
                <c:pt idx="0">
                  <c:v>451.1</c:v>
                </c:pt>
                <c:pt idx="1">
                  <c:v>470.5</c:v>
                </c:pt>
                <c:pt idx="2">
                  <c:v>490.7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Озеленение территории: 2018 год - 30,0 тыс.рублей, на 2019 год - 30,0 тыс.рублей, на 2020 год -30,0 тыс.рублей</c:v>
                </c:pt>
              </c:strCache>
            </c:strRef>
          </c:tx>
          <c:dLbls>
            <c:showVal val="1"/>
          </c:dLbls>
          <c:cat>
            <c:strRef>
              <c:f>Лист1!$A$2:$A$4</c:f>
              <c:strCache>
                <c:ptCount val="3"/>
                <c:pt idx="0">
                  <c:v>Бюджет 2018 год</c:v>
                </c:pt>
                <c:pt idx="1">
                  <c:v>Бюджет 2019 год</c:v>
                </c:pt>
                <c:pt idx="2">
                  <c:v>Бюджет 2020 год</c:v>
                </c:pt>
              </c:strCache>
            </c:strRef>
          </c:cat>
          <c:val>
            <c:numRef>
              <c:f>Лист1!$E$2:$E$4</c:f>
              <c:numCache>
                <c:formatCode>0.0</c:formatCode>
                <c:ptCount val="3"/>
                <c:pt idx="0">
                  <c:v>30</c:v>
                </c:pt>
                <c:pt idx="1">
                  <c:v>30</c:v>
                </c:pt>
                <c:pt idx="2">
                  <c:v>30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Содержание мест захоронения: 2018 год - 235,2 тыс.рублей; 2019 год - 15,3 тыс.рублей; 2020 год - 103,3 тыс.рублей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Бюджет 2018 год</c:v>
                </c:pt>
                <c:pt idx="1">
                  <c:v>Бюджет 2019 год</c:v>
                </c:pt>
                <c:pt idx="2">
                  <c:v>Бюджет 2020 год</c:v>
                </c:pt>
              </c:strCache>
            </c:strRef>
          </c:cat>
          <c:val>
            <c:numRef>
              <c:f>Лист1!$F$2:$F$4</c:f>
              <c:numCache>
                <c:formatCode>0.0</c:formatCode>
                <c:ptCount val="3"/>
                <c:pt idx="0">
                  <c:v>235.2</c:v>
                </c:pt>
                <c:pt idx="1">
                  <c:v>15.3</c:v>
                </c:pt>
                <c:pt idx="2">
                  <c:v>103.3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Прочие расходы по благоустройству- 2018 год- 247,7 тыс. Рублей, на 2019 год - 61,9 тыс.рублей, на 2020 год - 61,9 тыс.рублей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Бюджет 2018 год</c:v>
                </c:pt>
                <c:pt idx="1">
                  <c:v>Бюджет 2019 год</c:v>
                </c:pt>
                <c:pt idx="2">
                  <c:v>Бюджет 2020 год</c:v>
                </c:pt>
              </c:strCache>
            </c:strRef>
          </c:cat>
          <c:val>
            <c:numRef>
              <c:f>Лист1!$G$2:$G$4</c:f>
              <c:numCache>
                <c:formatCode>0.0</c:formatCode>
                <c:ptCount val="3"/>
                <c:pt idx="0">
                  <c:v>247.7</c:v>
                </c:pt>
                <c:pt idx="1">
                  <c:v>61.9</c:v>
                </c:pt>
                <c:pt idx="2">
                  <c:v>61.9</c:v>
                </c:pt>
              </c:numCache>
            </c:numRef>
          </c:val>
        </c:ser>
        <c:shape val="box"/>
        <c:axId val="108239872"/>
        <c:axId val="108262144"/>
        <c:axId val="0"/>
      </c:bar3DChart>
      <c:catAx>
        <c:axId val="108239872"/>
        <c:scaling>
          <c:orientation val="minMax"/>
        </c:scaling>
        <c:axPos val="b"/>
        <c:tickLblPos val="nextTo"/>
        <c:crossAx val="108262144"/>
        <c:crosses val="autoZero"/>
        <c:auto val="1"/>
        <c:lblAlgn val="ctr"/>
        <c:lblOffset val="100"/>
      </c:catAx>
      <c:valAx>
        <c:axId val="108262144"/>
        <c:scaling>
          <c:orientation val="minMax"/>
        </c:scaling>
        <c:axPos val="l"/>
        <c:majorGridlines/>
        <c:numFmt formatCode="0%" sourceLinked="1"/>
        <c:tickLblPos val="nextTo"/>
        <c:crossAx val="108239872"/>
        <c:crosses val="autoZero"/>
        <c:crossBetween val="between"/>
      </c:valAx>
      <c:spPr>
        <a:ln w="25400">
          <a:noFill/>
        </a:ln>
      </c:spPr>
    </c:plotArea>
    <c:legend>
      <c:legendPos val="r"/>
      <c:layout>
        <c:manualLayout>
          <c:xMode val="edge"/>
          <c:yMode val="edge"/>
          <c:x val="0.65431491202488579"/>
          <c:y val="4.0490478337784873E-2"/>
          <c:w val="0.33642582871585497"/>
          <c:h val="0.8250396013273672"/>
        </c:manualLayout>
      </c:layout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plotArea>
      <c:layout>
        <c:manualLayout>
          <c:layoutTarget val="inner"/>
          <c:xMode val="edge"/>
          <c:yMode val="edge"/>
          <c:x val="8.6159254142497227E-2"/>
          <c:y val="0.14640959011090426"/>
          <c:w val="0.88477464252605975"/>
          <c:h val="0.724176071939719"/>
        </c:manualLayout>
      </c:layout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08 01 «Культура»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effectLst/>
            <a:scene3d>
              <a:camera prst="orthographicFront"/>
              <a:lightRig rig="threePt" dir="t"/>
            </a:scene3d>
            <a:sp3d prstMaterial="plastic">
              <a:bevelT/>
            </a:sp3d>
          </c:spPr>
          <c:cat>
            <c:strRef>
              <c:f>Лист1!$A$2:$A$4</c:f>
              <c:strCache>
                <c:ptCount val="3"/>
                <c:pt idx="0">
                  <c:v>Бюджет
2018 год</c:v>
                </c:pt>
                <c:pt idx="1">
                  <c:v>Бюджет
2019 год</c:v>
                </c:pt>
                <c:pt idx="2">
                  <c:v>Бюджет
2020 год</c:v>
                </c:pt>
              </c:strCache>
            </c:strRef>
          </c:cat>
          <c:val>
            <c:numRef>
              <c:f>Лист1!$B$2:$B$4</c:f>
              <c:numCache>
                <c:formatCode>#,##0.0</c:formatCode>
                <c:ptCount val="3"/>
                <c:pt idx="0">
                  <c:v>5597.8</c:v>
                </c:pt>
                <c:pt idx="1">
                  <c:v>4381</c:v>
                </c:pt>
                <c:pt idx="2">
                  <c:v>4676.1000000000004</c:v>
                </c:pt>
              </c:numCache>
            </c:numRef>
          </c:val>
        </c:ser>
        <c:overlap val="100"/>
        <c:axId val="108322176"/>
        <c:axId val="108323968"/>
      </c:barChart>
      <c:catAx>
        <c:axId val="1083221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08323968"/>
        <c:crosses val="autoZero"/>
        <c:auto val="1"/>
        <c:lblAlgn val="ctr"/>
        <c:lblOffset val="100"/>
      </c:catAx>
      <c:valAx>
        <c:axId val="108323968"/>
        <c:scaling>
          <c:orientation val="minMax"/>
        </c:scaling>
        <c:axPos val="l"/>
        <c:numFmt formatCode="#,##0.0" sourceLinked="1"/>
        <c:tickLblPos val="nextTo"/>
        <c:txPr>
          <a:bodyPr/>
          <a:lstStyle/>
          <a:p>
            <a:pPr>
              <a:defRPr sz="1400">
                <a:solidFill>
                  <a:schemeClr val="tx1"/>
                </a:solidFill>
              </a:defRPr>
            </a:pPr>
            <a:endParaRPr lang="ru-RU"/>
          </a:p>
        </c:txPr>
        <c:crossAx val="10832217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scene3d>
      <a:camera prst="orthographicFront"/>
      <a:lightRig rig="threePt" dir="t"/>
    </a:scene3d>
    <a:sp3d prstMaterial="plastic"/>
  </c:spPr>
  <c:txPr>
    <a:bodyPr/>
    <a:lstStyle/>
    <a:p>
      <a:pPr>
        <a:defRPr sz="1596">
          <a:latin typeface="Arial" pitchFamily="34" charset="0"/>
          <a:cs typeface="Arial" pitchFamily="34" charset="0"/>
        </a:defRPr>
      </a:pPr>
      <a:endParaRPr lang="ru-RU"/>
    </a:p>
  </c:txPr>
  <c:externalData r:id="rId1"/>
  <c:userShapes r:id="rId2"/>
</c:chartSpac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D9F30EA-5AAD-4B4D-9B37-1898C8B1B1C4}" type="doc">
      <dgm:prSet loTypeId="urn:microsoft.com/office/officeart/2005/8/layout/hList7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FE45829-723F-4E4D-9831-F195998B70F6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i="1" dirty="0">
            <a:latin typeface="Arial Black" pitchFamily="34" charset="0"/>
            <a:cs typeface="Times New Roman" pitchFamily="18" charset="0"/>
          </a:endParaRPr>
        </a:p>
      </dgm:t>
    </dgm:pt>
    <dgm:pt modelId="{9D4F7DBD-8157-41A0-8C10-0BA42EC495F2}" type="parTrans" cxnId="{BB97E43A-CB32-4C28-9BF3-3026B999259A}">
      <dgm:prSet/>
      <dgm:spPr/>
      <dgm:t>
        <a:bodyPr/>
        <a:lstStyle/>
        <a:p>
          <a:endParaRPr lang="ru-RU"/>
        </a:p>
      </dgm:t>
    </dgm:pt>
    <dgm:pt modelId="{914D76AC-028B-4257-BED1-2C2263772DDA}" type="sibTrans" cxnId="{BB97E43A-CB32-4C28-9BF3-3026B999259A}">
      <dgm:prSet/>
      <dgm:spPr/>
      <dgm:t>
        <a:bodyPr/>
        <a:lstStyle/>
        <a:p>
          <a:endParaRPr lang="ru-RU"/>
        </a:p>
      </dgm:t>
    </dgm:pt>
    <dgm:pt modelId="{F0351681-504B-468A-A43A-35239C443A97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эффективное управление расходами</a:t>
          </a:r>
          <a:endParaRPr lang="ru-RU" sz="1200" i="1" dirty="0">
            <a:latin typeface="Arial Black" pitchFamily="34" charset="0"/>
          </a:endParaRPr>
        </a:p>
      </dgm:t>
    </dgm:pt>
    <dgm:pt modelId="{D9E01241-ED2F-43BF-AD0C-3C1C61B771E5}" type="parTrans" cxnId="{8DBB9301-FA28-492D-82F7-7248566C3DAE}">
      <dgm:prSet/>
      <dgm:spPr/>
      <dgm:t>
        <a:bodyPr/>
        <a:lstStyle/>
        <a:p>
          <a:endParaRPr lang="ru-RU"/>
        </a:p>
      </dgm:t>
    </dgm:pt>
    <dgm:pt modelId="{E1C31608-5158-4EC9-9C62-26BAAF099A48}" type="sibTrans" cxnId="{8DBB9301-FA28-492D-82F7-7248566C3DAE}">
      <dgm:prSet/>
      <dgm:spPr/>
      <dgm:t>
        <a:bodyPr/>
        <a:lstStyle/>
        <a:p>
          <a:endParaRPr lang="ru-RU"/>
        </a:p>
      </dgm:t>
    </dgm:pt>
    <dgm:pt modelId="{971F98B7-9F0E-4CBF-9E52-F758B7AF539C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i="1" dirty="0">
            <a:latin typeface="Arial Black" pitchFamily="34" charset="0"/>
          </a:endParaRPr>
        </a:p>
      </dgm:t>
    </dgm:pt>
    <dgm:pt modelId="{03C9B6BD-1F14-43AB-8931-58CC8047476B}" type="parTrans" cxnId="{5E1C4784-6B0A-470C-AA72-37735BD917F0}">
      <dgm:prSet/>
      <dgm:spPr/>
      <dgm:t>
        <a:bodyPr/>
        <a:lstStyle/>
        <a:p>
          <a:endParaRPr lang="ru-RU"/>
        </a:p>
      </dgm:t>
    </dgm:pt>
    <dgm:pt modelId="{39C6AF87-AFF4-4988-9CE4-58C3DFCADBFC}" type="sibTrans" cxnId="{5E1C4784-6B0A-470C-AA72-37735BD917F0}">
      <dgm:prSet/>
      <dgm:spPr/>
      <dgm:t>
        <a:bodyPr/>
        <a:lstStyle/>
        <a:p>
          <a:endParaRPr lang="ru-RU"/>
        </a:p>
      </dgm:t>
    </dgm:pt>
    <dgm:pt modelId="{10CEFBB7-6C13-42BB-A72E-9CE8C4450081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инвестирование </a:t>
          </a:r>
          <a:br>
            <a:rPr lang="ru-RU" sz="1200" i="1" dirty="0" smtClean="0">
              <a:latin typeface="Arial Black" pitchFamily="34" charset="0"/>
            </a:rPr>
          </a:br>
          <a:r>
            <a:rPr lang="ru-RU" sz="1200" i="1" dirty="0" smtClean="0">
              <a:latin typeface="Arial Black" pitchFamily="34" charset="0"/>
            </a:rPr>
            <a:t>в человеческий капитал</a:t>
          </a:r>
          <a:endParaRPr lang="ru-RU" sz="1200" i="1" dirty="0">
            <a:latin typeface="Arial Black" pitchFamily="34" charset="0"/>
          </a:endParaRPr>
        </a:p>
      </dgm:t>
    </dgm:pt>
    <dgm:pt modelId="{CE1ADD2A-B7FD-478F-A426-66139ECBA903}" type="parTrans" cxnId="{CED1569C-B30C-4D4A-9BEF-D0C89A079BAC}">
      <dgm:prSet/>
      <dgm:spPr/>
      <dgm:t>
        <a:bodyPr/>
        <a:lstStyle/>
        <a:p>
          <a:endParaRPr lang="ru-RU"/>
        </a:p>
      </dgm:t>
    </dgm:pt>
    <dgm:pt modelId="{23A35882-F850-44CF-BF7E-76DE9BF961FC}" type="sibTrans" cxnId="{CED1569C-B30C-4D4A-9BEF-D0C89A079BAC}">
      <dgm:prSet/>
      <dgm:spPr/>
      <dgm:t>
        <a:bodyPr/>
        <a:lstStyle/>
        <a:p>
          <a:endParaRPr lang="ru-RU"/>
        </a:p>
      </dgm:t>
    </dgm:pt>
    <dgm:pt modelId="{BE907F90-9D92-45A1-94F8-1DCBD5B9715F}">
      <dgm:prSet phldrT="[Текст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200" i="1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i="1" dirty="0">
            <a:latin typeface="Arial Black" pitchFamily="34" charset="0"/>
          </a:endParaRPr>
        </a:p>
      </dgm:t>
    </dgm:pt>
    <dgm:pt modelId="{03FA8934-805C-4CA4-B0FE-FC842D45AFE0}" type="parTrans" cxnId="{D49A4A8E-E13A-48B9-A452-439EA4800B82}">
      <dgm:prSet/>
      <dgm:spPr/>
      <dgm:t>
        <a:bodyPr/>
        <a:lstStyle/>
        <a:p>
          <a:endParaRPr lang="ru-RU"/>
        </a:p>
      </dgm:t>
    </dgm:pt>
    <dgm:pt modelId="{1C6C0DF2-B0CB-4D92-954A-55B02AC860DD}" type="sibTrans" cxnId="{D49A4A8E-E13A-48B9-A452-439EA4800B82}">
      <dgm:prSet/>
      <dgm:spPr/>
      <dgm:t>
        <a:bodyPr/>
        <a:lstStyle/>
        <a:p>
          <a:endParaRPr lang="ru-RU"/>
        </a:p>
      </dgm:t>
    </dgm:pt>
    <dgm:pt modelId="{D7F1AC36-BB02-40D3-9EAC-6004F15E8D99}" type="pres">
      <dgm:prSet presAssocID="{7D9F30EA-5AAD-4B4D-9B37-1898C8B1B1C4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132C0C5-E5AF-4E5E-918C-A1BB430E7228}" type="pres">
      <dgm:prSet presAssocID="{7D9F30EA-5AAD-4B4D-9B37-1898C8B1B1C4}" presName="fgShape" presStyleLbl="fgShp" presStyleIdx="0" presStyleCnt="1" custFlipVert="1" custFlipHor="1" custScaleX="1269" custScaleY="10304" custLinFactY="-256120" custLinFactNeighborX="-29559" custLinFactNeighborY="-300000"/>
      <dgm:spPr/>
      <dgm:t>
        <a:bodyPr/>
        <a:lstStyle/>
        <a:p>
          <a:endParaRPr lang="ru-RU"/>
        </a:p>
      </dgm:t>
    </dgm:pt>
    <dgm:pt modelId="{AC9FC888-4E7D-41D5-BF8D-099DDFB49032}" type="pres">
      <dgm:prSet presAssocID="{7D9F30EA-5AAD-4B4D-9B37-1898C8B1B1C4}" presName="linComp" presStyleCnt="0"/>
      <dgm:spPr/>
      <dgm:t>
        <a:bodyPr/>
        <a:lstStyle/>
        <a:p>
          <a:endParaRPr lang="ru-RU"/>
        </a:p>
      </dgm:t>
    </dgm:pt>
    <dgm:pt modelId="{3B03A404-6FA8-44DF-BD0D-938BEE92A850}" type="pres">
      <dgm:prSet presAssocID="{BFE45829-723F-4E4D-9831-F195998B70F6}" presName="compNode" presStyleCnt="0"/>
      <dgm:spPr/>
      <dgm:t>
        <a:bodyPr/>
        <a:lstStyle/>
        <a:p>
          <a:endParaRPr lang="ru-RU"/>
        </a:p>
      </dgm:t>
    </dgm:pt>
    <dgm:pt modelId="{D73F7537-DE83-45D9-AFD1-908328D4D97E}" type="pres">
      <dgm:prSet presAssocID="{BFE45829-723F-4E4D-9831-F195998B70F6}" presName="bkgdShape" presStyleLbl="node1" presStyleIdx="0" presStyleCnt="5" custScaleX="85616"/>
      <dgm:spPr/>
      <dgm:t>
        <a:bodyPr/>
        <a:lstStyle/>
        <a:p>
          <a:endParaRPr lang="ru-RU"/>
        </a:p>
      </dgm:t>
    </dgm:pt>
    <dgm:pt modelId="{A490A214-21F9-4C52-8E3B-F3A359B01D89}" type="pres">
      <dgm:prSet presAssocID="{BFE45829-723F-4E4D-9831-F195998B70F6}" presName="nodeTx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ADFE9E-A8A8-41F1-B358-A7A11B6B47E1}" type="pres">
      <dgm:prSet presAssocID="{BFE45829-723F-4E4D-9831-F195998B70F6}" presName="invisiNode" presStyleLbl="node1" presStyleIdx="0" presStyleCnt="5"/>
      <dgm:spPr/>
      <dgm:t>
        <a:bodyPr/>
        <a:lstStyle/>
        <a:p>
          <a:endParaRPr lang="ru-RU"/>
        </a:p>
      </dgm:t>
    </dgm:pt>
    <dgm:pt modelId="{79E796B1-3ABE-4958-A470-95B84B3BA8FB}" type="pres">
      <dgm:prSet presAssocID="{BFE45829-723F-4E4D-9831-F195998B70F6}" presName="imagNode" presStyleLbl="fgImgPlace1" presStyleIdx="0" presStyleCnt="5" custScaleX="83731" custScaleY="8258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32018F6-38F3-4F68-9FD0-50FD7BED2859}" type="pres">
      <dgm:prSet presAssocID="{914D76AC-028B-4257-BED1-2C2263772DDA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7D5A4F7-F72A-48AE-87CD-6C7027652D6C}" type="pres">
      <dgm:prSet presAssocID="{F0351681-504B-468A-A43A-35239C443A97}" presName="compNode" presStyleCnt="0"/>
      <dgm:spPr/>
      <dgm:t>
        <a:bodyPr/>
        <a:lstStyle/>
        <a:p>
          <a:endParaRPr lang="ru-RU"/>
        </a:p>
      </dgm:t>
    </dgm:pt>
    <dgm:pt modelId="{01B5A3FF-8112-48C6-9524-2594DAB99429}" type="pres">
      <dgm:prSet presAssocID="{F0351681-504B-468A-A43A-35239C443A97}" presName="bkgdShape" presStyleLbl="node1" presStyleIdx="1" presStyleCnt="5" custScaleX="91473"/>
      <dgm:spPr/>
      <dgm:t>
        <a:bodyPr/>
        <a:lstStyle/>
        <a:p>
          <a:endParaRPr lang="ru-RU"/>
        </a:p>
      </dgm:t>
    </dgm:pt>
    <dgm:pt modelId="{BD834AB3-FAFF-4D74-B8D8-881F0EC6B9AD}" type="pres">
      <dgm:prSet presAssocID="{F0351681-504B-468A-A43A-35239C443A97}" presName="nodeTx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F3C681-2C9B-4653-BE31-D8B25A2AB7FA}" type="pres">
      <dgm:prSet presAssocID="{F0351681-504B-468A-A43A-35239C443A97}" presName="invisiNode" presStyleLbl="node1" presStyleIdx="1" presStyleCnt="5"/>
      <dgm:spPr/>
      <dgm:t>
        <a:bodyPr/>
        <a:lstStyle/>
        <a:p>
          <a:endParaRPr lang="ru-RU"/>
        </a:p>
      </dgm:t>
    </dgm:pt>
    <dgm:pt modelId="{E6379D24-0F7F-4C89-AA74-40B94EA75227}" type="pres">
      <dgm:prSet presAssocID="{F0351681-504B-468A-A43A-35239C443A97}" presName="imagNode" presStyleLbl="fgImgPlace1" presStyleIdx="1" presStyleCnt="5" custScaleX="79868" custScaleY="8258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D893FC16-622A-4AA0-9276-3766E5F1AA15}" type="pres">
      <dgm:prSet presAssocID="{E1C31608-5158-4EC9-9C62-26BAAF099A48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23B2BA9-1C97-483A-B23A-3ED1FDCF116F}" type="pres">
      <dgm:prSet presAssocID="{971F98B7-9F0E-4CBF-9E52-F758B7AF539C}" presName="compNode" presStyleCnt="0"/>
      <dgm:spPr/>
      <dgm:t>
        <a:bodyPr/>
        <a:lstStyle/>
        <a:p>
          <a:endParaRPr lang="ru-RU"/>
        </a:p>
      </dgm:t>
    </dgm:pt>
    <dgm:pt modelId="{A6261845-6FEC-4FCD-A320-DB13C9B75A59}" type="pres">
      <dgm:prSet presAssocID="{971F98B7-9F0E-4CBF-9E52-F758B7AF539C}" presName="bkgdShape" presStyleLbl="node1" presStyleIdx="2" presStyleCnt="5" custScaleX="122143" custLinFactNeighborX="82"/>
      <dgm:spPr/>
      <dgm:t>
        <a:bodyPr/>
        <a:lstStyle/>
        <a:p>
          <a:endParaRPr lang="ru-RU"/>
        </a:p>
      </dgm:t>
    </dgm:pt>
    <dgm:pt modelId="{DD65257D-0571-4E29-A9BE-119458095260}" type="pres">
      <dgm:prSet presAssocID="{971F98B7-9F0E-4CBF-9E52-F758B7AF539C}" presName="nodeTx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608111-633B-4C1F-8C5C-7AB01EEC5F6A}" type="pres">
      <dgm:prSet presAssocID="{971F98B7-9F0E-4CBF-9E52-F758B7AF539C}" presName="invisiNode" presStyleLbl="node1" presStyleIdx="2" presStyleCnt="5"/>
      <dgm:spPr/>
      <dgm:t>
        <a:bodyPr/>
        <a:lstStyle/>
        <a:p>
          <a:endParaRPr lang="ru-RU"/>
        </a:p>
      </dgm:t>
    </dgm:pt>
    <dgm:pt modelId="{59BCE99C-652C-4BAC-91C1-A60B797A8CEA}" type="pres">
      <dgm:prSet presAssocID="{971F98B7-9F0E-4CBF-9E52-F758B7AF539C}" presName="imagNode" presStyleLbl="fgImgPlace1" presStyleIdx="2" presStyleCnt="5" custScaleX="84468" custScaleY="8258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01196D70-DB24-4DDC-9CF1-7DC9DF8BCFAE}" type="pres">
      <dgm:prSet presAssocID="{39C6AF87-AFF4-4988-9CE4-58C3DFCADB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F3842D31-BF1C-4BCF-9C67-BBB3314ABE68}" type="pres">
      <dgm:prSet presAssocID="{10CEFBB7-6C13-42BB-A72E-9CE8C4450081}" presName="compNode" presStyleCnt="0"/>
      <dgm:spPr/>
      <dgm:t>
        <a:bodyPr/>
        <a:lstStyle/>
        <a:p>
          <a:endParaRPr lang="ru-RU"/>
        </a:p>
      </dgm:t>
    </dgm:pt>
    <dgm:pt modelId="{05BE1EB1-E929-4EA6-B09B-AEAAF45A936A}" type="pres">
      <dgm:prSet presAssocID="{10CEFBB7-6C13-42BB-A72E-9CE8C4450081}" presName="bkgdShape" presStyleLbl="node1" presStyleIdx="3" presStyleCnt="5" custScaleX="89976"/>
      <dgm:spPr/>
      <dgm:t>
        <a:bodyPr/>
        <a:lstStyle/>
        <a:p>
          <a:endParaRPr lang="ru-RU"/>
        </a:p>
      </dgm:t>
    </dgm:pt>
    <dgm:pt modelId="{2124DCEB-EDBD-415D-8E06-ED092037E12A}" type="pres">
      <dgm:prSet presAssocID="{10CEFBB7-6C13-42BB-A72E-9CE8C4450081}" presName="nodeTx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C6886E-6BD9-42B7-9C7E-82FEC5D3C11D}" type="pres">
      <dgm:prSet presAssocID="{10CEFBB7-6C13-42BB-A72E-9CE8C4450081}" presName="invisiNode" presStyleLbl="node1" presStyleIdx="3" presStyleCnt="5"/>
      <dgm:spPr/>
      <dgm:t>
        <a:bodyPr/>
        <a:lstStyle/>
        <a:p>
          <a:endParaRPr lang="ru-RU"/>
        </a:p>
      </dgm:t>
    </dgm:pt>
    <dgm:pt modelId="{2A289877-5F19-4A19-A468-00B4EBF5943F}" type="pres">
      <dgm:prSet presAssocID="{10CEFBB7-6C13-42BB-A72E-9CE8C4450081}" presName="imagNode" presStyleLbl="fgImgPlace1" presStyleIdx="3" presStyleCnt="5" custScaleX="79868" custScaleY="82588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77DEABC-75F1-441E-8920-4A84FA5ED8C1}" type="pres">
      <dgm:prSet presAssocID="{23A35882-F850-44CF-BF7E-76DE9BF961FC}" presName="sibTrans" presStyleLbl="sibTrans2D1" presStyleIdx="0" presStyleCnt="0"/>
      <dgm:spPr/>
      <dgm:t>
        <a:bodyPr/>
        <a:lstStyle/>
        <a:p>
          <a:endParaRPr lang="ru-RU"/>
        </a:p>
      </dgm:t>
    </dgm:pt>
    <dgm:pt modelId="{A10443EA-0A22-4998-85A4-5FC07C4410A8}" type="pres">
      <dgm:prSet presAssocID="{BE907F90-9D92-45A1-94F8-1DCBD5B9715F}" presName="compNode" presStyleCnt="0"/>
      <dgm:spPr/>
      <dgm:t>
        <a:bodyPr/>
        <a:lstStyle/>
        <a:p>
          <a:endParaRPr lang="ru-RU"/>
        </a:p>
      </dgm:t>
    </dgm:pt>
    <dgm:pt modelId="{14E9E240-14D8-48CE-A8EF-4C26DD964D0B}" type="pres">
      <dgm:prSet presAssocID="{BE907F90-9D92-45A1-94F8-1DCBD5B9715F}" presName="bkgdShape" presStyleLbl="node1" presStyleIdx="4" presStyleCnt="5" custScaleX="77049"/>
      <dgm:spPr/>
      <dgm:t>
        <a:bodyPr/>
        <a:lstStyle/>
        <a:p>
          <a:endParaRPr lang="ru-RU"/>
        </a:p>
      </dgm:t>
    </dgm:pt>
    <dgm:pt modelId="{272D07C4-E4A0-4649-AFF9-320ECA914488}" type="pres">
      <dgm:prSet presAssocID="{BE907F90-9D92-45A1-94F8-1DCBD5B9715F}" presName="nodeTx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AF8028-0A1F-4B6B-BA86-08AA83130861}" type="pres">
      <dgm:prSet presAssocID="{BE907F90-9D92-45A1-94F8-1DCBD5B9715F}" presName="invisiNode" presStyleLbl="node1" presStyleIdx="4" presStyleCnt="5"/>
      <dgm:spPr/>
      <dgm:t>
        <a:bodyPr/>
        <a:lstStyle/>
        <a:p>
          <a:endParaRPr lang="ru-RU"/>
        </a:p>
      </dgm:t>
    </dgm:pt>
    <dgm:pt modelId="{801EDB75-7215-4290-9F39-D09130BB9918}" type="pres">
      <dgm:prSet presAssocID="{BE907F90-9D92-45A1-94F8-1DCBD5B9715F}" presName="imagNode" presStyleLbl="fgImgPlace1" presStyleIdx="4" presStyleCnt="5" custScaleX="85206" custScaleY="8258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78C85F28-1B1D-4359-A154-ED450679EC47}" type="presOf" srcId="{BE907F90-9D92-45A1-94F8-1DCBD5B9715F}" destId="{272D07C4-E4A0-4649-AFF9-320ECA914488}" srcOrd="1" destOrd="0" presId="urn:microsoft.com/office/officeart/2005/8/layout/hList7"/>
    <dgm:cxn modelId="{712029C1-EF2D-479C-B456-69290C1C58F5}" type="presOf" srcId="{971F98B7-9F0E-4CBF-9E52-F758B7AF539C}" destId="{DD65257D-0571-4E29-A9BE-119458095260}" srcOrd="1" destOrd="0" presId="urn:microsoft.com/office/officeart/2005/8/layout/hList7"/>
    <dgm:cxn modelId="{19B7C5E6-1D5C-4846-A0E0-B01977A3C3D3}" type="presOf" srcId="{BE907F90-9D92-45A1-94F8-1DCBD5B9715F}" destId="{14E9E240-14D8-48CE-A8EF-4C26DD964D0B}" srcOrd="0" destOrd="0" presId="urn:microsoft.com/office/officeart/2005/8/layout/hList7"/>
    <dgm:cxn modelId="{8DBB9301-FA28-492D-82F7-7248566C3DAE}" srcId="{7D9F30EA-5AAD-4B4D-9B37-1898C8B1B1C4}" destId="{F0351681-504B-468A-A43A-35239C443A97}" srcOrd="1" destOrd="0" parTransId="{D9E01241-ED2F-43BF-AD0C-3C1C61B771E5}" sibTransId="{E1C31608-5158-4EC9-9C62-26BAAF099A48}"/>
    <dgm:cxn modelId="{14B31CC8-2AFF-473F-8960-1A661774B261}" type="presOf" srcId="{914D76AC-028B-4257-BED1-2C2263772DDA}" destId="{E32018F6-38F3-4F68-9FD0-50FD7BED2859}" srcOrd="0" destOrd="0" presId="urn:microsoft.com/office/officeart/2005/8/layout/hList7"/>
    <dgm:cxn modelId="{D49A4A8E-E13A-48B9-A452-439EA4800B82}" srcId="{7D9F30EA-5AAD-4B4D-9B37-1898C8B1B1C4}" destId="{BE907F90-9D92-45A1-94F8-1DCBD5B9715F}" srcOrd="4" destOrd="0" parTransId="{03FA8934-805C-4CA4-B0FE-FC842D45AFE0}" sibTransId="{1C6C0DF2-B0CB-4D92-954A-55B02AC860DD}"/>
    <dgm:cxn modelId="{D9466C57-F81B-43AB-9B20-38F0F849E8C0}" type="presOf" srcId="{F0351681-504B-468A-A43A-35239C443A97}" destId="{BD834AB3-FAFF-4D74-B8D8-881F0EC6B9AD}" srcOrd="1" destOrd="0" presId="urn:microsoft.com/office/officeart/2005/8/layout/hList7"/>
    <dgm:cxn modelId="{2EDF6D89-4AFF-415B-9A05-F260E1C575A7}" type="presOf" srcId="{10CEFBB7-6C13-42BB-A72E-9CE8C4450081}" destId="{2124DCEB-EDBD-415D-8E06-ED092037E12A}" srcOrd="1" destOrd="0" presId="urn:microsoft.com/office/officeart/2005/8/layout/hList7"/>
    <dgm:cxn modelId="{8EF4490E-E82E-4D9A-BAD1-1DE69CDD11E1}" type="presOf" srcId="{BFE45829-723F-4E4D-9831-F195998B70F6}" destId="{D73F7537-DE83-45D9-AFD1-908328D4D97E}" srcOrd="0" destOrd="0" presId="urn:microsoft.com/office/officeart/2005/8/layout/hList7"/>
    <dgm:cxn modelId="{C53F01F9-0D35-4B3C-9C22-0C01B3BF8D2B}" type="presOf" srcId="{39C6AF87-AFF4-4988-9CE4-58C3DFCADBFC}" destId="{01196D70-DB24-4DDC-9CF1-7DC9DF8BCFAE}" srcOrd="0" destOrd="0" presId="urn:microsoft.com/office/officeart/2005/8/layout/hList7"/>
    <dgm:cxn modelId="{2B93680C-0B95-4792-A433-47E8D5550E4D}" type="presOf" srcId="{F0351681-504B-468A-A43A-35239C443A97}" destId="{01B5A3FF-8112-48C6-9524-2594DAB99429}" srcOrd="0" destOrd="0" presId="urn:microsoft.com/office/officeart/2005/8/layout/hList7"/>
    <dgm:cxn modelId="{C928E7E6-0BF8-4F71-A9FC-BBD38D226D7F}" type="presOf" srcId="{10CEFBB7-6C13-42BB-A72E-9CE8C4450081}" destId="{05BE1EB1-E929-4EA6-B09B-AEAAF45A936A}" srcOrd="0" destOrd="0" presId="urn:microsoft.com/office/officeart/2005/8/layout/hList7"/>
    <dgm:cxn modelId="{E84559F1-6B22-4E91-BE1D-DF98088BDC6D}" type="presOf" srcId="{BFE45829-723F-4E4D-9831-F195998B70F6}" destId="{A490A214-21F9-4C52-8E3B-F3A359B01D89}" srcOrd="1" destOrd="0" presId="urn:microsoft.com/office/officeart/2005/8/layout/hList7"/>
    <dgm:cxn modelId="{28332E5F-80B5-4696-9341-FC12E92E475F}" type="presOf" srcId="{7D9F30EA-5AAD-4B4D-9B37-1898C8B1B1C4}" destId="{D7F1AC36-BB02-40D3-9EAC-6004F15E8D99}" srcOrd="0" destOrd="0" presId="urn:microsoft.com/office/officeart/2005/8/layout/hList7"/>
    <dgm:cxn modelId="{A94C93C9-3529-469B-AE7A-BC6F9394CE20}" type="presOf" srcId="{E1C31608-5158-4EC9-9C62-26BAAF099A48}" destId="{D893FC16-622A-4AA0-9276-3766E5F1AA15}" srcOrd="0" destOrd="0" presId="urn:microsoft.com/office/officeart/2005/8/layout/hList7"/>
    <dgm:cxn modelId="{BECFD384-8F7B-4534-81E9-340819B50C3E}" type="presOf" srcId="{23A35882-F850-44CF-BF7E-76DE9BF961FC}" destId="{477DEABC-75F1-441E-8920-4A84FA5ED8C1}" srcOrd="0" destOrd="0" presId="urn:microsoft.com/office/officeart/2005/8/layout/hList7"/>
    <dgm:cxn modelId="{5E1C4784-6B0A-470C-AA72-37735BD917F0}" srcId="{7D9F30EA-5AAD-4B4D-9B37-1898C8B1B1C4}" destId="{971F98B7-9F0E-4CBF-9E52-F758B7AF539C}" srcOrd="2" destOrd="0" parTransId="{03C9B6BD-1F14-43AB-8931-58CC8047476B}" sibTransId="{39C6AF87-AFF4-4988-9CE4-58C3DFCADBFC}"/>
    <dgm:cxn modelId="{BB97E43A-CB32-4C28-9BF3-3026B999259A}" srcId="{7D9F30EA-5AAD-4B4D-9B37-1898C8B1B1C4}" destId="{BFE45829-723F-4E4D-9831-F195998B70F6}" srcOrd="0" destOrd="0" parTransId="{9D4F7DBD-8157-41A0-8C10-0BA42EC495F2}" sibTransId="{914D76AC-028B-4257-BED1-2C2263772DDA}"/>
    <dgm:cxn modelId="{0C50F168-71C7-4F70-A20E-91E981BE1C77}" type="presOf" srcId="{971F98B7-9F0E-4CBF-9E52-F758B7AF539C}" destId="{A6261845-6FEC-4FCD-A320-DB13C9B75A59}" srcOrd="0" destOrd="0" presId="urn:microsoft.com/office/officeart/2005/8/layout/hList7"/>
    <dgm:cxn modelId="{CED1569C-B30C-4D4A-9BEF-D0C89A079BAC}" srcId="{7D9F30EA-5AAD-4B4D-9B37-1898C8B1B1C4}" destId="{10CEFBB7-6C13-42BB-A72E-9CE8C4450081}" srcOrd="3" destOrd="0" parTransId="{CE1ADD2A-B7FD-478F-A426-66139ECBA903}" sibTransId="{23A35882-F850-44CF-BF7E-76DE9BF961FC}"/>
    <dgm:cxn modelId="{7490DAFB-93DA-44B9-BBD3-38D6D16B7F6F}" type="presParOf" srcId="{D7F1AC36-BB02-40D3-9EAC-6004F15E8D99}" destId="{9132C0C5-E5AF-4E5E-918C-A1BB430E7228}" srcOrd="0" destOrd="0" presId="urn:microsoft.com/office/officeart/2005/8/layout/hList7"/>
    <dgm:cxn modelId="{2330DF9C-2316-46B6-ABAF-5577EA7E8F36}" type="presParOf" srcId="{D7F1AC36-BB02-40D3-9EAC-6004F15E8D99}" destId="{AC9FC888-4E7D-41D5-BF8D-099DDFB49032}" srcOrd="1" destOrd="0" presId="urn:microsoft.com/office/officeart/2005/8/layout/hList7"/>
    <dgm:cxn modelId="{71FD7EB5-4DC3-4F6E-BEB5-96D1EE19D038}" type="presParOf" srcId="{AC9FC888-4E7D-41D5-BF8D-099DDFB49032}" destId="{3B03A404-6FA8-44DF-BD0D-938BEE92A850}" srcOrd="0" destOrd="0" presId="urn:microsoft.com/office/officeart/2005/8/layout/hList7"/>
    <dgm:cxn modelId="{31DAF820-B20E-4F63-9612-DF869FEFC19C}" type="presParOf" srcId="{3B03A404-6FA8-44DF-BD0D-938BEE92A850}" destId="{D73F7537-DE83-45D9-AFD1-908328D4D97E}" srcOrd="0" destOrd="0" presId="urn:microsoft.com/office/officeart/2005/8/layout/hList7"/>
    <dgm:cxn modelId="{AFAF7F09-D32B-47A1-AE58-66C7ADF6A42F}" type="presParOf" srcId="{3B03A404-6FA8-44DF-BD0D-938BEE92A850}" destId="{A490A214-21F9-4C52-8E3B-F3A359B01D89}" srcOrd="1" destOrd="0" presId="urn:microsoft.com/office/officeart/2005/8/layout/hList7"/>
    <dgm:cxn modelId="{30A85EA7-204F-49A9-AC45-4A7AFCB53E1E}" type="presParOf" srcId="{3B03A404-6FA8-44DF-BD0D-938BEE92A850}" destId="{8FADFE9E-A8A8-41F1-B358-A7A11B6B47E1}" srcOrd="2" destOrd="0" presId="urn:microsoft.com/office/officeart/2005/8/layout/hList7"/>
    <dgm:cxn modelId="{F8E9B565-19DF-4B89-A80A-588534B4427C}" type="presParOf" srcId="{3B03A404-6FA8-44DF-BD0D-938BEE92A850}" destId="{79E796B1-3ABE-4958-A470-95B84B3BA8FB}" srcOrd="3" destOrd="0" presId="urn:microsoft.com/office/officeart/2005/8/layout/hList7"/>
    <dgm:cxn modelId="{1BC20F05-2744-403F-9DCA-3FE1D0E72E53}" type="presParOf" srcId="{AC9FC888-4E7D-41D5-BF8D-099DDFB49032}" destId="{E32018F6-38F3-4F68-9FD0-50FD7BED2859}" srcOrd="1" destOrd="0" presId="urn:microsoft.com/office/officeart/2005/8/layout/hList7"/>
    <dgm:cxn modelId="{70CC908D-DC1E-4F9E-8712-FD7FF1D1E269}" type="presParOf" srcId="{AC9FC888-4E7D-41D5-BF8D-099DDFB49032}" destId="{A7D5A4F7-F72A-48AE-87CD-6C7027652D6C}" srcOrd="2" destOrd="0" presId="urn:microsoft.com/office/officeart/2005/8/layout/hList7"/>
    <dgm:cxn modelId="{858FBB4B-E182-4D76-A2B0-B3D60B6E80A4}" type="presParOf" srcId="{A7D5A4F7-F72A-48AE-87CD-6C7027652D6C}" destId="{01B5A3FF-8112-48C6-9524-2594DAB99429}" srcOrd="0" destOrd="0" presId="urn:microsoft.com/office/officeart/2005/8/layout/hList7"/>
    <dgm:cxn modelId="{392A8DC1-F54D-4EA6-BA42-C60466EDEEA2}" type="presParOf" srcId="{A7D5A4F7-F72A-48AE-87CD-6C7027652D6C}" destId="{BD834AB3-FAFF-4D74-B8D8-881F0EC6B9AD}" srcOrd="1" destOrd="0" presId="urn:microsoft.com/office/officeart/2005/8/layout/hList7"/>
    <dgm:cxn modelId="{8579870A-5A3D-4B5C-8578-274AB1763814}" type="presParOf" srcId="{A7D5A4F7-F72A-48AE-87CD-6C7027652D6C}" destId="{C8F3C681-2C9B-4653-BE31-D8B25A2AB7FA}" srcOrd="2" destOrd="0" presId="urn:microsoft.com/office/officeart/2005/8/layout/hList7"/>
    <dgm:cxn modelId="{62E27507-9E50-4F10-B235-00C5DA87D08A}" type="presParOf" srcId="{A7D5A4F7-F72A-48AE-87CD-6C7027652D6C}" destId="{E6379D24-0F7F-4C89-AA74-40B94EA75227}" srcOrd="3" destOrd="0" presId="urn:microsoft.com/office/officeart/2005/8/layout/hList7"/>
    <dgm:cxn modelId="{6CB72C0D-C1ED-4FAB-9682-125F467E8438}" type="presParOf" srcId="{AC9FC888-4E7D-41D5-BF8D-099DDFB49032}" destId="{D893FC16-622A-4AA0-9276-3766E5F1AA15}" srcOrd="3" destOrd="0" presId="urn:microsoft.com/office/officeart/2005/8/layout/hList7"/>
    <dgm:cxn modelId="{DA8A3AA9-D4C1-42B1-9DD3-228A430DBB5C}" type="presParOf" srcId="{AC9FC888-4E7D-41D5-BF8D-099DDFB49032}" destId="{E23B2BA9-1C97-483A-B23A-3ED1FDCF116F}" srcOrd="4" destOrd="0" presId="urn:microsoft.com/office/officeart/2005/8/layout/hList7"/>
    <dgm:cxn modelId="{5143CA4A-0AB1-449E-96F4-78C7B15A69A1}" type="presParOf" srcId="{E23B2BA9-1C97-483A-B23A-3ED1FDCF116F}" destId="{A6261845-6FEC-4FCD-A320-DB13C9B75A59}" srcOrd="0" destOrd="0" presId="urn:microsoft.com/office/officeart/2005/8/layout/hList7"/>
    <dgm:cxn modelId="{FDAF407B-E92A-49B1-8276-CCFF4970BD4E}" type="presParOf" srcId="{E23B2BA9-1C97-483A-B23A-3ED1FDCF116F}" destId="{DD65257D-0571-4E29-A9BE-119458095260}" srcOrd="1" destOrd="0" presId="urn:microsoft.com/office/officeart/2005/8/layout/hList7"/>
    <dgm:cxn modelId="{224A3C23-5425-481E-9DA4-1E059C0E10F3}" type="presParOf" srcId="{E23B2BA9-1C97-483A-B23A-3ED1FDCF116F}" destId="{6F608111-633B-4C1F-8C5C-7AB01EEC5F6A}" srcOrd="2" destOrd="0" presId="urn:microsoft.com/office/officeart/2005/8/layout/hList7"/>
    <dgm:cxn modelId="{5E07B4F1-D2EB-4638-A78F-D6D97B842EC4}" type="presParOf" srcId="{E23B2BA9-1C97-483A-B23A-3ED1FDCF116F}" destId="{59BCE99C-652C-4BAC-91C1-A60B797A8CEA}" srcOrd="3" destOrd="0" presId="urn:microsoft.com/office/officeart/2005/8/layout/hList7"/>
    <dgm:cxn modelId="{6CE61ED5-9E63-4976-A680-CEF74EAA551E}" type="presParOf" srcId="{AC9FC888-4E7D-41D5-BF8D-099DDFB49032}" destId="{01196D70-DB24-4DDC-9CF1-7DC9DF8BCFAE}" srcOrd="5" destOrd="0" presId="urn:microsoft.com/office/officeart/2005/8/layout/hList7"/>
    <dgm:cxn modelId="{99AD1DF2-EFEF-4DCE-9CAB-F61329EC0130}" type="presParOf" srcId="{AC9FC888-4E7D-41D5-BF8D-099DDFB49032}" destId="{F3842D31-BF1C-4BCF-9C67-BBB3314ABE68}" srcOrd="6" destOrd="0" presId="urn:microsoft.com/office/officeart/2005/8/layout/hList7"/>
    <dgm:cxn modelId="{D89D6C55-EC74-4B35-85CD-A8FE31901BEE}" type="presParOf" srcId="{F3842D31-BF1C-4BCF-9C67-BBB3314ABE68}" destId="{05BE1EB1-E929-4EA6-B09B-AEAAF45A936A}" srcOrd="0" destOrd="0" presId="urn:microsoft.com/office/officeart/2005/8/layout/hList7"/>
    <dgm:cxn modelId="{2708AA14-A1E9-4DC2-AEE3-DCDB0CEFEB29}" type="presParOf" srcId="{F3842D31-BF1C-4BCF-9C67-BBB3314ABE68}" destId="{2124DCEB-EDBD-415D-8E06-ED092037E12A}" srcOrd="1" destOrd="0" presId="urn:microsoft.com/office/officeart/2005/8/layout/hList7"/>
    <dgm:cxn modelId="{B40A9C95-6690-4D51-BD7B-0C2AFD0CBE79}" type="presParOf" srcId="{F3842D31-BF1C-4BCF-9C67-BBB3314ABE68}" destId="{76C6886E-6BD9-42B7-9C7E-82FEC5D3C11D}" srcOrd="2" destOrd="0" presId="urn:microsoft.com/office/officeart/2005/8/layout/hList7"/>
    <dgm:cxn modelId="{DA915442-A529-44EC-9F83-E4A16A5332C4}" type="presParOf" srcId="{F3842D31-BF1C-4BCF-9C67-BBB3314ABE68}" destId="{2A289877-5F19-4A19-A468-00B4EBF5943F}" srcOrd="3" destOrd="0" presId="urn:microsoft.com/office/officeart/2005/8/layout/hList7"/>
    <dgm:cxn modelId="{E7163779-7A41-4DD7-B20D-2FDB3E9C5A01}" type="presParOf" srcId="{AC9FC888-4E7D-41D5-BF8D-099DDFB49032}" destId="{477DEABC-75F1-441E-8920-4A84FA5ED8C1}" srcOrd="7" destOrd="0" presId="urn:microsoft.com/office/officeart/2005/8/layout/hList7"/>
    <dgm:cxn modelId="{4FFA89E1-7237-416D-99FA-84A88573E60C}" type="presParOf" srcId="{AC9FC888-4E7D-41D5-BF8D-099DDFB49032}" destId="{A10443EA-0A22-4998-85A4-5FC07C4410A8}" srcOrd="8" destOrd="0" presId="urn:microsoft.com/office/officeart/2005/8/layout/hList7"/>
    <dgm:cxn modelId="{0066BFF3-F093-40DD-9CB0-2E1F88BC4BDD}" type="presParOf" srcId="{A10443EA-0A22-4998-85A4-5FC07C4410A8}" destId="{14E9E240-14D8-48CE-A8EF-4C26DD964D0B}" srcOrd="0" destOrd="0" presId="urn:microsoft.com/office/officeart/2005/8/layout/hList7"/>
    <dgm:cxn modelId="{6E4CF5A1-8641-44A1-94D8-F9F6B879B457}" type="presParOf" srcId="{A10443EA-0A22-4998-85A4-5FC07C4410A8}" destId="{272D07C4-E4A0-4649-AFF9-320ECA914488}" srcOrd="1" destOrd="0" presId="urn:microsoft.com/office/officeart/2005/8/layout/hList7"/>
    <dgm:cxn modelId="{AC3398A2-F33E-476D-9A5A-C12609378213}" type="presParOf" srcId="{A10443EA-0A22-4998-85A4-5FC07C4410A8}" destId="{C7AF8028-0A1F-4B6B-BA86-08AA83130861}" srcOrd="2" destOrd="0" presId="urn:microsoft.com/office/officeart/2005/8/layout/hList7"/>
    <dgm:cxn modelId="{EC5A2E26-9E5D-4A7D-9038-AC749664F705}" type="presParOf" srcId="{A10443EA-0A22-4998-85A4-5FC07C4410A8}" destId="{801EDB75-7215-4290-9F39-D09130BB9918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90239BA-D30D-42D9-95F7-1477AF7261C5}" type="doc">
      <dgm:prSet loTypeId="urn:microsoft.com/office/officeart/2005/8/layout/chevron2" loCatId="process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B782FD21-6C09-4BC0-934D-3C01247185B7}">
      <dgm:prSet phldrT="[Текст]" custT="1"/>
      <dgm:spPr>
        <a:solidFill>
          <a:srgbClr val="8BC2DD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3BA93B2A-7107-49CF-9B3E-47E8BF97AD80}" type="parTrans" cxnId="{CED3C681-D41E-4775-9E8C-0CC72EBE352F}">
      <dgm:prSet/>
      <dgm:spPr/>
      <dgm:t>
        <a:bodyPr/>
        <a:lstStyle/>
        <a:p>
          <a:endParaRPr lang="ru-RU"/>
        </a:p>
      </dgm:t>
    </dgm:pt>
    <dgm:pt modelId="{101D608E-9EBC-40B6-91D9-6FFF31D19B2F}" type="sibTrans" cxnId="{CED3C681-D41E-4775-9E8C-0CC72EBE352F}">
      <dgm:prSet/>
      <dgm:spPr/>
      <dgm:t>
        <a:bodyPr/>
        <a:lstStyle/>
        <a:p>
          <a:endParaRPr lang="ru-RU"/>
        </a:p>
      </dgm:t>
    </dgm:pt>
    <dgm:pt modelId="{68AA1952-3345-4003-BFDC-A0E4F30C465C}">
      <dgm:prSet phldrT="[Текст]" custT="1"/>
      <dgm:spPr>
        <a:ln>
          <a:solidFill>
            <a:srgbClr val="90C5D8"/>
          </a:solidFill>
        </a:ln>
      </dgm:spPr>
      <dgm:t>
        <a:bodyPr/>
        <a:lstStyle/>
        <a:p>
          <a:endParaRPr lang="ru-RU" sz="1400" b="1" i="1" dirty="0" smtClean="0">
            <a:latin typeface="Times New Roman" pitchFamily="18" charset="0"/>
            <a:cs typeface="Times New Roman" pitchFamily="18" charset="0"/>
          </a:endParaRPr>
        </a:p>
      </dgm:t>
    </dgm:pt>
    <dgm:pt modelId="{CD8EE939-5E82-4C1E-A503-C5646DF47732}" type="parTrans" cxnId="{3BEBB157-6F04-4726-92E8-65661F4D5571}">
      <dgm:prSet/>
      <dgm:spPr/>
      <dgm:t>
        <a:bodyPr/>
        <a:lstStyle/>
        <a:p>
          <a:endParaRPr lang="ru-RU"/>
        </a:p>
      </dgm:t>
    </dgm:pt>
    <dgm:pt modelId="{84C1FEF0-48B0-42FF-8385-CA2FDF866512}" type="sibTrans" cxnId="{3BEBB157-6F04-4726-92E8-65661F4D5571}">
      <dgm:prSet/>
      <dgm:spPr/>
      <dgm:t>
        <a:bodyPr/>
        <a:lstStyle/>
        <a:p>
          <a:endParaRPr lang="ru-RU"/>
        </a:p>
      </dgm:t>
    </dgm:pt>
    <dgm:pt modelId="{E02F3EE9-ABD1-4D06-9A71-B78C1E3542D6}">
      <dgm:prSet phldrT="[Текст]" custT="1"/>
      <dgm:spPr>
        <a:solidFill>
          <a:srgbClr val="99FF66"/>
        </a:solidFill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AA1A75ED-3EC9-4A28-8738-27E036ED2506}" type="parTrans" cxnId="{5717FF89-59BF-4E71-A2FF-59C4C67B826C}">
      <dgm:prSet/>
      <dgm:spPr/>
      <dgm:t>
        <a:bodyPr/>
        <a:lstStyle/>
        <a:p>
          <a:endParaRPr lang="ru-RU"/>
        </a:p>
      </dgm:t>
    </dgm:pt>
    <dgm:pt modelId="{7429E3D7-E57E-4AC5-82B5-C677C06E342E}" type="sibTrans" cxnId="{5717FF89-59BF-4E71-A2FF-59C4C67B826C}">
      <dgm:prSet/>
      <dgm:spPr/>
      <dgm:t>
        <a:bodyPr/>
        <a:lstStyle/>
        <a:p>
          <a:endParaRPr lang="ru-RU"/>
        </a:p>
      </dgm:t>
    </dgm:pt>
    <dgm:pt modelId="{ACF5097F-CC5B-4366-ABE7-38687129F656}">
      <dgm:prSet phldrT="[Текст]" custT="1"/>
      <dgm:spPr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gm:spPr>
      <dgm:t>
        <a:bodyPr/>
        <a:lstStyle/>
        <a:p>
          <a:endParaRPr lang="ru-RU" sz="1400" b="1" i="1" dirty="0">
            <a:latin typeface="Times New Roman" pitchFamily="18" charset="0"/>
            <a:cs typeface="Times New Roman" pitchFamily="18" charset="0"/>
          </a:endParaRPr>
        </a:p>
      </dgm:t>
    </dgm:pt>
    <dgm:pt modelId="{2616B00B-F7C0-4234-86E7-8EDE1A3DF7B4}" type="parTrans" cxnId="{DAC3DEE0-9F83-4CC8-B18E-6F48B1BB4651}">
      <dgm:prSet/>
      <dgm:spPr/>
      <dgm:t>
        <a:bodyPr/>
        <a:lstStyle/>
        <a:p>
          <a:endParaRPr lang="ru-RU"/>
        </a:p>
      </dgm:t>
    </dgm:pt>
    <dgm:pt modelId="{68A32AD1-FA7D-46F8-A155-4CDC1D3CEAC9}" type="sibTrans" cxnId="{DAC3DEE0-9F83-4CC8-B18E-6F48B1BB4651}">
      <dgm:prSet/>
      <dgm:spPr/>
      <dgm:t>
        <a:bodyPr/>
        <a:lstStyle/>
        <a:p>
          <a:endParaRPr lang="ru-RU"/>
        </a:p>
      </dgm:t>
    </dgm:pt>
    <dgm:pt modelId="{333612F3-69F1-4CC0-ACEA-154FBD023C22}">
      <dgm:prSet custT="1"/>
      <dgm:spPr>
        <a:solidFill>
          <a:schemeClr val="accent1">
            <a:lumMod val="40000"/>
            <a:lumOff val="60000"/>
            <a:alpha val="89804"/>
          </a:schemeClr>
        </a:solidFill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неналого-вых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доходов бюджета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dirty="0" smtClean="0">
              <a:latin typeface="Times New Roman" pitchFamily="18" charset="0"/>
              <a:cs typeface="Times New Roman" pitchFamily="18" charset="0"/>
            </a:rPr>
            <a:t>31.07.2017 № 36)</a:t>
          </a:r>
          <a:endParaRPr lang="ru-RU" sz="1400" u="none" dirty="0"/>
        </a:p>
      </dgm:t>
    </dgm:pt>
    <dgm:pt modelId="{7C648A16-2C70-40A2-9902-C7019F970936}" type="parTrans" cxnId="{F0FA317E-D0B6-4C80-A3EC-A14865C76CD9}">
      <dgm:prSet/>
      <dgm:spPr/>
      <dgm:t>
        <a:bodyPr/>
        <a:lstStyle/>
        <a:p>
          <a:endParaRPr lang="ru-RU"/>
        </a:p>
      </dgm:t>
    </dgm:pt>
    <dgm:pt modelId="{251F4F98-B6F1-4839-A86B-13A0221B67AC}" type="sibTrans" cxnId="{F0FA317E-D0B6-4C80-A3EC-A14865C76CD9}">
      <dgm:prSet/>
      <dgm:spPr/>
      <dgm:t>
        <a:bodyPr/>
        <a:lstStyle/>
        <a:p>
          <a:endParaRPr lang="ru-RU"/>
        </a:p>
      </dgm:t>
    </dgm:pt>
    <dgm:pt modelId="{C3A7DD02-4A49-4703-AC15-9E0113FDB979}">
      <dgm:prSet custT="1"/>
      <dgm:spPr>
        <a:solidFill>
          <a:srgbClr val="99FF66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Волошинском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 15.04.2014 № 61)</a:t>
          </a:r>
          <a:endParaRPr lang="ru-RU" sz="1400" dirty="0"/>
        </a:p>
      </dgm:t>
    </dgm:pt>
    <dgm:pt modelId="{A16EE01F-A2B0-4440-88C8-2DE7F58B8A60}" type="parTrans" cxnId="{1C0697D9-85D0-492D-B3E6-B5B755F74DED}">
      <dgm:prSet/>
      <dgm:spPr/>
      <dgm:t>
        <a:bodyPr/>
        <a:lstStyle/>
        <a:p>
          <a:endParaRPr lang="ru-RU"/>
        </a:p>
      </dgm:t>
    </dgm:pt>
    <dgm:pt modelId="{D1B66777-09F6-4D87-83E6-6C4051FC771C}" type="sibTrans" cxnId="{1C0697D9-85D0-492D-B3E6-B5B755F74DED}">
      <dgm:prSet/>
      <dgm:spPr/>
      <dgm:t>
        <a:bodyPr/>
        <a:lstStyle/>
        <a:p>
          <a:endParaRPr lang="ru-RU"/>
        </a:p>
      </dgm:t>
    </dgm:pt>
    <dgm:pt modelId="{378CD20F-4C33-45C8-AA4B-0CE44C4D04C2}">
      <dgm:prSet custT="1"/>
      <dgm:spPr>
        <a:solidFill>
          <a:srgbClr val="CCFF33">
            <a:alpha val="89804"/>
          </a:srgbClr>
        </a:solidFill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07.06.2017 № 27)</a:t>
          </a:r>
          <a:endParaRPr lang="ru-RU" sz="1200" dirty="0"/>
        </a:p>
      </dgm:t>
    </dgm:pt>
    <dgm:pt modelId="{F1049D1A-A6A2-4942-934D-DDE2B8CFE2C7}" type="parTrans" cxnId="{9F85EE27-E071-4052-8917-C465BFE326C9}">
      <dgm:prSet/>
      <dgm:spPr/>
      <dgm:t>
        <a:bodyPr/>
        <a:lstStyle/>
        <a:p>
          <a:endParaRPr lang="ru-RU"/>
        </a:p>
      </dgm:t>
    </dgm:pt>
    <dgm:pt modelId="{DC1A242C-C1AD-4B52-92F9-17803FE1BE9A}" type="sibTrans" cxnId="{9F85EE27-E071-4052-8917-C465BFE326C9}">
      <dgm:prSet/>
      <dgm:spPr/>
      <dgm:t>
        <a:bodyPr/>
        <a:lstStyle/>
        <a:p>
          <a:endParaRPr lang="ru-RU"/>
        </a:p>
      </dgm:t>
    </dgm:pt>
    <dgm:pt modelId="{B24A4114-075E-404F-8B16-9D176DA92767}">
      <dgm:prSet custT="1"/>
      <dgm:spPr>
        <a:solidFill>
          <a:srgbClr val="8BC2DD">
            <a:alpha val="89804"/>
          </a:srgbClr>
        </a:solidFill>
        <a:ln>
          <a:solidFill>
            <a:srgbClr val="90C5D8"/>
          </a:solidFill>
        </a:ln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gm:spPr>
      <dgm:t>
        <a:bodyPr/>
        <a:lstStyle/>
        <a:p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района на 2017 – 2019 годы                                                                                                                                              (распоряжение Администрации </a:t>
          </a:r>
          <a:r>
            <a:rPr lang="ru-RU" sz="1400" b="1" i="1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dirty="0" smtClean="0">
              <a:latin typeface="Times New Roman" pitchFamily="18" charset="0"/>
              <a:cs typeface="Times New Roman" pitchFamily="18" charset="0"/>
            </a:rPr>
            <a:t>17.04.2017 № 13)</a:t>
          </a:r>
          <a:endParaRPr lang="ru-RU" sz="1400" u="none" dirty="0"/>
        </a:p>
      </dgm:t>
    </dgm:pt>
    <dgm:pt modelId="{3F31DA21-2726-404D-AE3E-3E3365DB5EE6}" type="parTrans" cxnId="{26122576-91C7-4B66-BA4F-AB7E4BC61A3D}">
      <dgm:prSet/>
      <dgm:spPr/>
      <dgm:t>
        <a:bodyPr/>
        <a:lstStyle/>
        <a:p>
          <a:endParaRPr lang="ru-RU"/>
        </a:p>
      </dgm:t>
    </dgm:pt>
    <dgm:pt modelId="{270C50DE-424C-441D-A24D-6E7D981051B3}" type="sibTrans" cxnId="{26122576-91C7-4B66-BA4F-AB7E4BC61A3D}">
      <dgm:prSet/>
      <dgm:spPr/>
      <dgm:t>
        <a:bodyPr/>
        <a:lstStyle/>
        <a:p>
          <a:endParaRPr lang="ru-RU"/>
        </a:p>
      </dgm:t>
    </dgm:pt>
    <dgm:pt modelId="{6CDFB346-5AE3-475E-BC66-186028DEC05D}" type="pres">
      <dgm:prSet presAssocID="{B90239BA-D30D-42D9-95F7-1477AF7261C5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A2A39D-2EAF-4B4F-92AC-7B916275B1B5}" type="pres">
      <dgm:prSet presAssocID="{ACF5097F-CC5B-4366-ABE7-38687129F656}" presName="composite" presStyleCnt="0"/>
      <dgm:spPr/>
      <dgm:t>
        <a:bodyPr/>
        <a:lstStyle/>
        <a:p>
          <a:endParaRPr lang="ru-RU"/>
        </a:p>
      </dgm:t>
    </dgm:pt>
    <dgm:pt modelId="{09D480C1-C8E8-4CE7-8873-41C175F67275}" type="pres">
      <dgm:prSet presAssocID="{ACF5097F-CC5B-4366-ABE7-38687129F656}" presName="parentText" presStyleLbl="alignNode1" presStyleIdx="0" presStyleCnt="4" custScaleY="84876" custLinFactNeighborX="7802" custLinFactNeighborY="-97550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CA80EEC5-8180-463D-AB43-E20FC1CCE0B0}" type="pres">
      <dgm:prSet presAssocID="{ACF5097F-CC5B-4366-ABE7-38687129F656}" presName="descendantText" presStyleLbl="alignAcc1" presStyleIdx="0" presStyleCnt="4" custScaleX="94181" custScaleY="135599" custLinFactY="-9014" custLinFactNeighborX="49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DE8F24-526C-4B06-8BA3-1A3B3552AAA3}" type="pres">
      <dgm:prSet presAssocID="{68A32AD1-FA7D-46F8-A155-4CDC1D3CEAC9}" presName="sp" presStyleCnt="0"/>
      <dgm:spPr/>
      <dgm:t>
        <a:bodyPr/>
        <a:lstStyle/>
        <a:p>
          <a:endParaRPr lang="ru-RU"/>
        </a:p>
      </dgm:t>
    </dgm:pt>
    <dgm:pt modelId="{C452401A-080E-446F-8B74-994BE4F30FB4}" type="pres">
      <dgm:prSet presAssocID="{B782FD21-6C09-4BC0-934D-3C01247185B7}" presName="composite" presStyleCnt="0"/>
      <dgm:spPr/>
      <dgm:t>
        <a:bodyPr/>
        <a:lstStyle/>
        <a:p>
          <a:endParaRPr lang="ru-RU"/>
        </a:p>
      </dgm:t>
    </dgm:pt>
    <dgm:pt modelId="{9B6A0A72-3C0F-4B82-A7E6-2BA4A15A1DC4}" type="pres">
      <dgm:prSet presAssocID="{B782FD21-6C09-4BC0-934D-3C01247185B7}" presName="parentText" presStyleLbl="alignNode1" presStyleIdx="1" presStyleCnt="4" custLinFactNeighborX="7881" custLinFactNeighborY="-821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9A9BA3CA-42DC-4E24-BA14-1B2C342C1B46}" type="pres">
      <dgm:prSet presAssocID="{B782FD21-6C09-4BC0-934D-3C01247185B7}" presName="descendantText" presStyleLbl="alignAcc1" presStyleIdx="1" presStyleCnt="4" custScaleX="91204" custScaleY="101000" custLinFactNeighborX="262" custLinFactNeighborY="8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0C97879-AB49-4509-8632-7CB05A7604A3}" type="pres">
      <dgm:prSet presAssocID="{101D608E-9EBC-40B6-91D9-6FFF31D19B2F}" presName="sp" presStyleCnt="0"/>
      <dgm:spPr/>
      <dgm:t>
        <a:bodyPr/>
        <a:lstStyle/>
        <a:p>
          <a:endParaRPr lang="ru-RU"/>
        </a:p>
      </dgm:t>
    </dgm:pt>
    <dgm:pt modelId="{24828325-9710-4C43-A4EA-D8E2D475B012}" type="pres">
      <dgm:prSet presAssocID="{68AA1952-3345-4003-BFDC-A0E4F30C465C}" presName="composite" presStyleCnt="0"/>
      <dgm:spPr/>
      <dgm:t>
        <a:bodyPr/>
        <a:lstStyle/>
        <a:p>
          <a:endParaRPr lang="ru-RU"/>
        </a:p>
      </dgm:t>
    </dgm:pt>
    <dgm:pt modelId="{B59BF440-36E6-48B3-BC75-E6445956244C}" type="pres">
      <dgm:prSet presAssocID="{68AA1952-3345-4003-BFDC-A0E4F30C465C}" presName="parentText" presStyleLbl="alignNode1" presStyleIdx="2" presStyleCnt="4" custScaleY="120495" custLinFactNeighborX="7881" custLinFactNeighborY="-9592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6F6C7F8D-CA85-4C86-A8B9-DE0E49DC8118}" type="pres">
      <dgm:prSet presAssocID="{68AA1952-3345-4003-BFDC-A0E4F30C465C}" presName="descendantText" presStyleLbl="alignAcc1" presStyleIdx="2" presStyleCnt="4" custScaleX="92067" custScaleY="178730" custLinFactNeighborX="874" custLinFactNeighborY="88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25B9E-4443-4AF7-919B-3E90C6E8FC0E}" type="pres">
      <dgm:prSet presAssocID="{84C1FEF0-48B0-42FF-8385-CA2FDF866512}" presName="sp" presStyleCnt="0"/>
      <dgm:spPr/>
      <dgm:t>
        <a:bodyPr/>
        <a:lstStyle/>
        <a:p>
          <a:endParaRPr lang="ru-RU"/>
        </a:p>
      </dgm:t>
    </dgm:pt>
    <dgm:pt modelId="{4122055B-10BA-4763-BCF9-826BF8448BD8}" type="pres">
      <dgm:prSet presAssocID="{E02F3EE9-ABD1-4D06-9A71-B78C1E3542D6}" presName="composite" presStyleCnt="0"/>
      <dgm:spPr/>
      <dgm:t>
        <a:bodyPr/>
        <a:lstStyle/>
        <a:p>
          <a:endParaRPr lang="ru-RU"/>
        </a:p>
      </dgm:t>
    </dgm:pt>
    <dgm:pt modelId="{A6E13E1B-7D1B-442A-959A-A9F6D8AE7DD8}" type="pres">
      <dgm:prSet presAssocID="{E02F3EE9-ABD1-4D06-9A71-B78C1E3542D6}" presName="parentText" presStyleLbl="alignNode1" presStyleIdx="3" presStyleCnt="4" custLinFactNeighborX="7881" custLinFactNeighborY="-3149">
        <dgm:presLayoutVars>
          <dgm:chMax val="1"/>
          <dgm:bulletEnabled val="1"/>
        </dgm:presLayoutVars>
      </dgm:prSet>
      <dgm:spPr>
        <a:prstGeom prst="bevel">
          <a:avLst/>
        </a:prstGeom>
      </dgm:spPr>
      <dgm:t>
        <a:bodyPr/>
        <a:lstStyle/>
        <a:p>
          <a:endParaRPr lang="ru-RU"/>
        </a:p>
      </dgm:t>
    </dgm:pt>
    <dgm:pt modelId="{F6DF088B-B792-439B-9EEE-AF2670D0671E}" type="pres">
      <dgm:prSet presAssocID="{E02F3EE9-ABD1-4D06-9A71-B78C1E3542D6}" presName="descendantText" presStyleLbl="alignAcc1" presStyleIdx="3" presStyleCnt="4" custScaleX="92438" custScaleY="157785" custLinFactNeighborX="507" custLinFactNeighborY="240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E9AFAC-ECB1-49E7-A723-4CFA6F748456}" type="presOf" srcId="{E02F3EE9-ABD1-4D06-9A71-B78C1E3542D6}" destId="{A6E13E1B-7D1B-442A-959A-A9F6D8AE7DD8}" srcOrd="0" destOrd="0" presId="urn:microsoft.com/office/officeart/2005/8/layout/chevron2"/>
    <dgm:cxn modelId="{E63985C4-94E8-4498-AEFF-66E1C034FFB7}" type="presOf" srcId="{B782FD21-6C09-4BC0-934D-3C01247185B7}" destId="{9B6A0A72-3C0F-4B82-A7E6-2BA4A15A1DC4}" srcOrd="0" destOrd="0" presId="urn:microsoft.com/office/officeart/2005/8/layout/chevron2"/>
    <dgm:cxn modelId="{9C20B933-541E-4996-BFA6-04EC9A4A54B5}" type="presOf" srcId="{B24A4114-075E-404F-8B16-9D176DA92767}" destId="{9A9BA3CA-42DC-4E24-BA14-1B2C342C1B46}" srcOrd="0" destOrd="0" presId="urn:microsoft.com/office/officeart/2005/8/layout/chevron2"/>
    <dgm:cxn modelId="{DAC3DEE0-9F83-4CC8-B18E-6F48B1BB4651}" srcId="{B90239BA-D30D-42D9-95F7-1477AF7261C5}" destId="{ACF5097F-CC5B-4366-ABE7-38687129F656}" srcOrd="0" destOrd="0" parTransId="{2616B00B-F7C0-4234-86E7-8EDE1A3DF7B4}" sibTransId="{68A32AD1-FA7D-46F8-A155-4CDC1D3CEAC9}"/>
    <dgm:cxn modelId="{8FA14BE3-DBFE-433D-97D6-DC7A12617151}" type="presOf" srcId="{B90239BA-D30D-42D9-95F7-1477AF7261C5}" destId="{6CDFB346-5AE3-475E-BC66-186028DEC05D}" srcOrd="0" destOrd="0" presId="urn:microsoft.com/office/officeart/2005/8/layout/chevron2"/>
    <dgm:cxn modelId="{62F46040-DC3D-4F32-A166-9FD6523AD614}" type="presOf" srcId="{333612F3-69F1-4CC0-ACEA-154FBD023C22}" destId="{CA80EEC5-8180-463D-AB43-E20FC1CCE0B0}" srcOrd="0" destOrd="0" presId="urn:microsoft.com/office/officeart/2005/8/layout/chevron2"/>
    <dgm:cxn modelId="{D80A01E1-25EA-46A8-B377-57ECDD16D786}" type="presOf" srcId="{C3A7DD02-4A49-4703-AC15-9E0113FDB979}" destId="{F6DF088B-B792-439B-9EEE-AF2670D0671E}" srcOrd="0" destOrd="0" presId="urn:microsoft.com/office/officeart/2005/8/layout/chevron2"/>
    <dgm:cxn modelId="{9F85EE27-E071-4052-8917-C465BFE326C9}" srcId="{68AA1952-3345-4003-BFDC-A0E4F30C465C}" destId="{378CD20F-4C33-45C8-AA4B-0CE44C4D04C2}" srcOrd="0" destOrd="0" parTransId="{F1049D1A-A6A2-4942-934D-DDE2B8CFE2C7}" sibTransId="{DC1A242C-C1AD-4B52-92F9-17803FE1BE9A}"/>
    <dgm:cxn modelId="{F0FA317E-D0B6-4C80-A3EC-A14865C76CD9}" srcId="{ACF5097F-CC5B-4366-ABE7-38687129F656}" destId="{333612F3-69F1-4CC0-ACEA-154FBD023C22}" srcOrd="0" destOrd="0" parTransId="{7C648A16-2C70-40A2-9902-C7019F970936}" sibTransId="{251F4F98-B6F1-4839-A86B-13A0221B67AC}"/>
    <dgm:cxn modelId="{CED3C681-D41E-4775-9E8C-0CC72EBE352F}" srcId="{B90239BA-D30D-42D9-95F7-1477AF7261C5}" destId="{B782FD21-6C09-4BC0-934D-3C01247185B7}" srcOrd="1" destOrd="0" parTransId="{3BA93B2A-7107-49CF-9B3E-47E8BF97AD80}" sibTransId="{101D608E-9EBC-40B6-91D9-6FFF31D19B2F}"/>
    <dgm:cxn modelId="{3BEBB157-6F04-4726-92E8-65661F4D5571}" srcId="{B90239BA-D30D-42D9-95F7-1477AF7261C5}" destId="{68AA1952-3345-4003-BFDC-A0E4F30C465C}" srcOrd="2" destOrd="0" parTransId="{CD8EE939-5E82-4C1E-A503-C5646DF47732}" sibTransId="{84C1FEF0-48B0-42FF-8385-CA2FDF866512}"/>
    <dgm:cxn modelId="{5717FF89-59BF-4E71-A2FF-59C4C67B826C}" srcId="{B90239BA-D30D-42D9-95F7-1477AF7261C5}" destId="{E02F3EE9-ABD1-4D06-9A71-B78C1E3542D6}" srcOrd="3" destOrd="0" parTransId="{AA1A75ED-3EC9-4A28-8738-27E036ED2506}" sibTransId="{7429E3D7-E57E-4AC5-82B5-C677C06E342E}"/>
    <dgm:cxn modelId="{26122576-91C7-4B66-BA4F-AB7E4BC61A3D}" srcId="{B782FD21-6C09-4BC0-934D-3C01247185B7}" destId="{B24A4114-075E-404F-8B16-9D176DA92767}" srcOrd="0" destOrd="0" parTransId="{3F31DA21-2726-404D-AE3E-3E3365DB5EE6}" sibTransId="{270C50DE-424C-441D-A24D-6E7D981051B3}"/>
    <dgm:cxn modelId="{1C0697D9-85D0-492D-B3E6-B5B755F74DED}" srcId="{E02F3EE9-ABD1-4D06-9A71-B78C1E3542D6}" destId="{C3A7DD02-4A49-4703-AC15-9E0113FDB979}" srcOrd="0" destOrd="0" parTransId="{A16EE01F-A2B0-4440-88C8-2DE7F58B8A60}" sibTransId="{D1B66777-09F6-4D87-83E6-6C4051FC771C}"/>
    <dgm:cxn modelId="{FD059751-96AE-4BA9-B5B5-DEFC2DCB8113}" type="presOf" srcId="{68AA1952-3345-4003-BFDC-A0E4F30C465C}" destId="{B59BF440-36E6-48B3-BC75-E6445956244C}" srcOrd="0" destOrd="0" presId="urn:microsoft.com/office/officeart/2005/8/layout/chevron2"/>
    <dgm:cxn modelId="{46E64783-2E3C-4370-B119-FE9F0EA781F9}" type="presOf" srcId="{378CD20F-4C33-45C8-AA4B-0CE44C4D04C2}" destId="{6F6C7F8D-CA85-4C86-A8B9-DE0E49DC8118}" srcOrd="0" destOrd="0" presId="urn:microsoft.com/office/officeart/2005/8/layout/chevron2"/>
    <dgm:cxn modelId="{16DC8D87-5856-4CF7-82F9-23A6BA576B08}" type="presOf" srcId="{ACF5097F-CC5B-4366-ABE7-38687129F656}" destId="{09D480C1-C8E8-4CE7-8873-41C175F67275}" srcOrd="0" destOrd="0" presId="urn:microsoft.com/office/officeart/2005/8/layout/chevron2"/>
    <dgm:cxn modelId="{849AFF4B-8829-4DD7-B6EF-5682AEB4015B}" type="presParOf" srcId="{6CDFB346-5AE3-475E-BC66-186028DEC05D}" destId="{EDA2A39D-2EAF-4B4F-92AC-7B916275B1B5}" srcOrd="0" destOrd="0" presId="urn:microsoft.com/office/officeart/2005/8/layout/chevron2"/>
    <dgm:cxn modelId="{7A535621-3417-4356-A905-C443EAB85AA5}" type="presParOf" srcId="{EDA2A39D-2EAF-4B4F-92AC-7B916275B1B5}" destId="{09D480C1-C8E8-4CE7-8873-41C175F67275}" srcOrd="0" destOrd="0" presId="urn:microsoft.com/office/officeart/2005/8/layout/chevron2"/>
    <dgm:cxn modelId="{C5286DCF-5ACA-43ED-97AD-780C20F98B90}" type="presParOf" srcId="{EDA2A39D-2EAF-4B4F-92AC-7B916275B1B5}" destId="{CA80EEC5-8180-463D-AB43-E20FC1CCE0B0}" srcOrd="1" destOrd="0" presId="urn:microsoft.com/office/officeart/2005/8/layout/chevron2"/>
    <dgm:cxn modelId="{1DCF2736-5B68-4932-B98B-CF3A25D7843E}" type="presParOf" srcId="{6CDFB346-5AE3-475E-BC66-186028DEC05D}" destId="{07DE8F24-526C-4B06-8BA3-1A3B3552AAA3}" srcOrd="1" destOrd="0" presId="urn:microsoft.com/office/officeart/2005/8/layout/chevron2"/>
    <dgm:cxn modelId="{9E60DC5A-8AB9-400F-851F-D170249324FB}" type="presParOf" srcId="{6CDFB346-5AE3-475E-BC66-186028DEC05D}" destId="{C452401A-080E-446F-8B74-994BE4F30FB4}" srcOrd="2" destOrd="0" presId="urn:microsoft.com/office/officeart/2005/8/layout/chevron2"/>
    <dgm:cxn modelId="{EC7FEEA8-2E40-4707-AB8E-2408B195A71A}" type="presParOf" srcId="{C452401A-080E-446F-8B74-994BE4F30FB4}" destId="{9B6A0A72-3C0F-4B82-A7E6-2BA4A15A1DC4}" srcOrd="0" destOrd="0" presId="urn:microsoft.com/office/officeart/2005/8/layout/chevron2"/>
    <dgm:cxn modelId="{B07C9474-E386-4CD7-9B8D-EFF525BABE77}" type="presParOf" srcId="{C452401A-080E-446F-8B74-994BE4F30FB4}" destId="{9A9BA3CA-42DC-4E24-BA14-1B2C342C1B46}" srcOrd="1" destOrd="0" presId="urn:microsoft.com/office/officeart/2005/8/layout/chevron2"/>
    <dgm:cxn modelId="{087B1095-87F7-4EE9-AB8A-292C66A894A7}" type="presParOf" srcId="{6CDFB346-5AE3-475E-BC66-186028DEC05D}" destId="{B0C97879-AB49-4509-8632-7CB05A7604A3}" srcOrd="3" destOrd="0" presId="urn:microsoft.com/office/officeart/2005/8/layout/chevron2"/>
    <dgm:cxn modelId="{2AA98627-531B-4DD3-BBDE-CCD7EEEF7692}" type="presParOf" srcId="{6CDFB346-5AE3-475E-BC66-186028DEC05D}" destId="{24828325-9710-4C43-A4EA-D8E2D475B012}" srcOrd="4" destOrd="0" presId="urn:microsoft.com/office/officeart/2005/8/layout/chevron2"/>
    <dgm:cxn modelId="{7564D181-25A1-4101-908F-CA17CE81EAA5}" type="presParOf" srcId="{24828325-9710-4C43-A4EA-D8E2D475B012}" destId="{B59BF440-36E6-48B3-BC75-E6445956244C}" srcOrd="0" destOrd="0" presId="urn:microsoft.com/office/officeart/2005/8/layout/chevron2"/>
    <dgm:cxn modelId="{4A8629E4-FE9B-477F-9E38-FB2E12F09FB7}" type="presParOf" srcId="{24828325-9710-4C43-A4EA-D8E2D475B012}" destId="{6F6C7F8D-CA85-4C86-A8B9-DE0E49DC8118}" srcOrd="1" destOrd="0" presId="urn:microsoft.com/office/officeart/2005/8/layout/chevron2"/>
    <dgm:cxn modelId="{5C127BB2-0CCA-4D2A-A17C-E507A7449156}" type="presParOf" srcId="{6CDFB346-5AE3-475E-BC66-186028DEC05D}" destId="{A5625B9E-4443-4AF7-919B-3E90C6E8FC0E}" srcOrd="5" destOrd="0" presId="urn:microsoft.com/office/officeart/2005/8/layout/chevron2"/>
    <dgm:cxn modelId="{FED41B59-3A5B-441D-82D8-9168BC7C481C}" type="presParOf" srcId="{6CDFB346-5AE3-475E-BC66-186028DEC05D}" destId="{4122055B-10BA-4763-BCF9-826BF8448BD8}" srcOrd="6" destOrd="0" presId="urn:microsoft.com/office/officeart/2005/8/layout/chevron2"/>
    <dgm:cxn modelId="{999792EC-C6EC-47ED-97A7-BEF0523F5DC9}" type="presParOf" srcId="{4122055B-10BA-4763-BCF9-826BF8448BD8}" destId="{A6E13E1B-7D1B-442A-959A-A9F6D8AE7DD8}" srcOrd="0" destOrd="0" presId="urn:microsoft.com/office/officeart/2005/8/layout/chevron2"/>
    <dgm:cxn modelId="{D9228A1F-BEED-4A2D-A449-1A7A0B97DC72}" type="presParOf" srcId="{4122055B-10BA-4763-BCF9-826BF8448BD8}" destId="{F6DF088B-B792-439B-9EEE-AF2670D0671E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73F7537-DE83-45D9-AFD1-908328D4D97E}">
      <dsp:nvSpPr>
        <dsp:cNvPr id="0" name=""/>
        <dsp:cNvSpPr/>
      </dsp:nvSpPr>
      <dsp:spPr>
        <a:xfrm>
          <a:off x="183161" y="0"/>
          <a:ext cx="1647635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обеспечение наполняемости бюджета собственными доходами</a:t>
          </a:r>
          <a:endParaRPr lang="ru-RU" sz="1200" i="1" kern="1200" dirty="0">
            <a:latin typeface="Arial Black" pitchFamily="34" charset="0"/>
            <a:cs typeface="Times New Roman" pitchFamily="18" charset="0"/>
          </a:endParaRPr>
        </a:p>
      </dsp:txBody>
      <dsp:txXfrm>
        <a:off x="183161" y="1164748"/>
        <a:ext cx="1647635" cy="1164748"/>
      </dsp:txXfrm>
    </dsp:sp>
    <dsp:sp modelId="{79E796B1-3ABE-4958-A470-95B84B3BA8FB}">
      <dsp:nvSpPr>
        <dsp:cNvPr id="0" name=""/>
        <dsp:cNvSpPr/>
      </dsp:nvSpPr>
      <dsp:spPr>
        <a:xfrm>
          <a:off x="601029" y="259130"/>
          <a:ext cx="811900" cy="80081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1B5A3FF-8112-48C6-9524-2594DAB99429}">
      <dsp:nvSpPr>
        <dsp:cNvPr id="0" name=""/>
        <dsp:cNvSpPr/>
      </dsp:nvSpPr>
      <dsp:spPr>
        <a:xfrm>
          <a:off x="1888530" y="0"/>
          <a:ext cx="1760350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эффективное управление расходами</a:t>
          </a:r>
          <a:endParaRPr lang="ru-RU" sz="1200" i="1" kern="1200" dirty="0">
            <a:latin typeface="Arial Black" pitchFamily="34" charset="0"/>
          </a:endParaRPr>
        </a:p>
      </dsp:txBody>
      <dsp:txXfrm>
        <a:off x="1888530" y="1164748"/>
        <a:ext cx="1760350" cy="1164748"/>
      </dsp:txXfrm>
    </dsp:sp>
    <dsp:sp modelId="{E6379D24-0F7F-4C89-AA74-40B94EA75227}">
      <dsp:nvSpPr>
        <dsp:cNvPr id="0" name=""/>
        <dsp:cNvSpPr/>
      </dsp:nvSpPr>
      <dsp:spPr>
        <a:xfrm>
          <a:off x="238148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261845-6FEC-4FCD-A320-DB13C9B75A59}">
      <dsp:nvSpPr>
        <dsp:cNvPr id="0" name=""/>
        <dsp:cNvSpPr/>
      </dsp:nvSpPr>
      <dsp:spPr>
        <a:xfrm>
          <a:off x="3707906" y="0"/>
          <a:ext cx="1924447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стабильность налоговых и неналоговых условий</a:t>
          </a:r>
          <a:endParaRPr lang="ru-RU" sz="1200" i="1" kern="1200" dirty="0">
            <a:latin typeface="Arial Black" pitchFamily="34" charset="0"/>
          </a:endParaRPr>
        </a:p>
      </dsp:txBody>
      <dsp:txXfrm>
        <a:off x="3707906" y="1164748"/>
        <a:ext cx="1924447" cy="1164748"/>
      </dsp:txXfrm>
    </dsp:sp>
    <dsp:sp modelId="{59BCE99C-652C-4BAC-91C1-A60B797A8CEA}">
      <dsp:nvSpPr>
        <dsp:cNvPr id="0" name=""/>
        <dsp:cNvSpPr/>
      </dsp:nvSpPr>
      <dsp:spPr>
        <a:xfrm>
          <a:off x="4259314" y="259130"/>
          <a:ext cx="819046" cy="80081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BE1EB1-E929-4EA6-B09B-AEAAF45A936A}">
      <dsp:nvSpPr>
        <dsp:cNvPr id="0" name=""/>
        <dsp:cNvSpPr/>
      </dsp:nvSpPr>
      <dsp:spPr>
        <a:xfrm>
          <a:off x="5688795" y="0"/>
          <a:ext cx="1731541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инвестирование </a:t>
          </a:r>
          <a:br>
            <a:rPr lang="ru-RU" sz="1200" i="1" kern="1200" dirty="0" smtClean="0">
              <a:latin typeface="Arial Black" pitchFamily="34" charset="0"/>
            </a:rPr>
          </a:br>
          <a:r>
            <a:rPr lang="ru-RU" sz="1200" i="1" kern="1200" dirty="0" smtClean="0">
              <a:latin typeface="Arial Black" pitchFamily="34" charset="0"/>
            </a:rPr>
            <a:t>в человеческий капитал</a:t>
          </a:r>
          <a:endParaRPr lang="ru-RU" sz="1200" i="1" kern="1200" dirty="0">
            <a:latin typeface="Arial Black" pitchFamily="34" charset="0"/>
          </a:endParaRPr>
        </a:p>
      </dsp:txBody>
      <dsp:txXfrm>
        <a:off x="5688795" y="1164748"/>
        <a:ext cx="1731541" cy="1164748"/>
      </dsp:txXfrm>
    </dsp:sp>
    <dsp:sp modelId="{2A289877-5F19-4A19-A468-00B4EBF5943F}">
      <dsp:nvSpPr>
        <dsp:cNvPr id="0" name=""/>
        <dsp:cNvSpPr/>
      </dsp:nvSpPr>
      <dsp:spPr>
        <a:xfrm>
          <a:off x="6167344" y="259130"/>
          <a:ext cx="774442" cy="80081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9E240-14D8-48CE-A8EF-4C26DD964D0B}">
      <dsp:nvSpPr>
        <dsp:cNvPr id="0" name=""/>
        <dsp:cNvSpPr/>
      </dsp:nvSpPr>
      <dsp:spPr>
        <a:xfrm>
          <a:off x="7478070" y="0"/>
          <a:ext cx="1482767" cy="2911872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50000"/>
                <a:satMod val="300000"/>
              </a:schemeClr>
            </a:gs>
            <a:gs pos="35000">
              <a:schemeClr val="accent5">
                <a:tint val="37000"/>
                <a:satMod val="300000"/>
              </a:schemeClr>
            </a:gs>
            <a:gs pos="100000">
              <a:schemeClr val="accent5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i="1" kern="1200" dirty="0" smtClean="0">
              <a:latin typeface="Arial Black" pitchFamily="34" charset="0"/>
            </a:rPr>
            <a:t>проведение взвешенной долговой политики</a:t>
          </a:r>
          <a:endParaRPr lang="ru-RU" sz="1200" i="1" kern="1200" dirty="0">
            <a:latin typeface="Arial Black" pitchFamily="34" charset="0"/>
          </a:endParaRPr>
        </a:p>
      </dsp:txBody>
      <dsp:txXfrm>
        <a:off x="7478070" y="1164748"/>
        <a:ext cx="1482767" cy="1164748"/>
      </dsp:txXfrm>
    </dsp:sp>
    <dsp:sp modelId="{801EDB75-7215-4290-9F39-D09130BB9918}">
      <dsp:nvSpPr>
        <dsp:cNvPr id="0" name=""/>
        <dsp:cNvSpPr/>
      </dsp:nvSpPr>
      <dsp:spPr>
        <a:xfrm>
          <a:off x="7806352" y="259130"/>
          <a:ext cx="826202" cy="800817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32C0C5-E5AF-4E5E-918C-A1BB430E7228}">
      <dsp:nvSpPr>
        <dsp:cNvPr id="0" name=""/>
        <dsp:cNvSpPr/>
      </dsp:nvSpPr>
      <dsp:spPr>
        <a:xfrm flipH="1" flipV="1">
          <a:off x="2131789" y="96359"/>
          <a:ext cx="102559" cy="45005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9D480C1-C8E8-4CE7-8873-41C175F67275}">
      <dsp:nvSpPr>
        <dsp:cNvPr id="0" name=""/>
        <dsp:cNvSpPr/>
      </dsp:nvSpPr>
      <dsp:spPr>
        <a:xfrm rot="5400000">
          <a:off x="101092" y="75415"/>
          <a:ext cx="860577" cy="709746"/>
        </a:xfrm>
        <a:prstGeom prst="bevel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01092" y="75415"/>
        <a:ext cx="860577" cy="709746"/>
      </dsp:txXfrm>
    </dsp:sp>
    <dsp:sp modelId="{CA80EEC5-8180-463D-AB43-E20FC1CCE0B0}">
      <dsp:nvSpPr>
        <dsp:cNvPr id="0" name=""/>
        <dsp:cNvSpPr/>
      </dsp:nvSpPr>
      <dsp:spPr>
        <a:xfrm rot="5400000">
          <a:off x="4588889" y="-3474275"/>
          <a:ext cx="893665" cy="7842215"/>
        </a:xfrm>
        <a:prstGeom prst="round2SameRect">
          <a:avLst/>
        </a:prstGeom>
        <a:solidFill>
          <a:schemeClr val="accent1">
            <a:lumMod val="40000"/>
            <a:lumOff val="60000"/>
            <a:alpha val="89804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 ("Дорожная карта") по увеличению поступлений налоговых 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неналого-вых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доходов бюджета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2017-2019 годы </a:t>
          </a:r>
          <a:b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kern="1200" dirty="0" smtClean="0">
              <a:latin typeface="Times New Roman" pitchFamily="18" charset="0"/>
              <a:cs typeface="Times New Roman" pitchFamily="18" charset="0"/>
            </a:rPr>
            <a:t>31.07.2017 № 36)</a:t>
          </a:r>
          <a:endParaRPr lang="ru-RU" sz="1400" u="none" kern="1200" dirty="0"/>
        </a:p>
      </dsp:txBody>
      <dsp:txXfrm rot="5400000">
        <a:off x="4588889" y="-3474275"/>
        <a:ext cx="893665" cy="7842215"/>
      </dsp:txXfrm>
    </dsp:sp>
    <dsp:sp modelId="{9B6A0A72-3C0F-4B82-A7E6-2BA4A15A1DC4}">
      <dsp:nvSpPr>
        <dsp:cNvPr id="0" name=""/>
        <dsp:cNvSpPr/>
      </dsp:nvSpPr>
      <dsp:spPr>
        <a:xfrm rot="5400000">
          <a:off x="24979" y="1418857"/>
          <a:ext cx="1013923" cy="709746"/>
        </a:xfrm>
        <a:prstGeom prst="bevel">
          <a:avLst/>
        </a:prstGeom>
        <a:solidFill>
          <a:srgbClr val="8BC2DD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4979" y="1418857"/>
        <a:ext cx="1013923" cy="709746"/>
      </dsp:txXfrm>
    </dsp:sp>
    <dsp:sp modelId="{9A9BA3CA-42DC-4E24-BA14-1B2C342C1B46}">
      <dsp:nvSpPr>
        <dsp:cNvPr id="0" name=""/>
        <dsp:cNvSpPr/>
      </dsp:nvSpPr>
      <dsp:spPr>
        <a:xfrm rot="5400000">
          <a:off x="4683250" y="-2061396"/>
          <a:ext cx="665640" cy="7594328"/>
        </a:xfrm>
        <a:prstGeom prst="round2SameRect">
          <a:avLst/>
        </a:prstGeom>
        <a:solidFill>
          <a:srgbClr val="8BC2DD">
            <a:alpha val="89804"/>
          </a:srgbClr>
        </a:solidFill>
        <a:ln>
          <a:solidFill>
            <a:srgbClr val="90C5D8"/>
          </a:solidFill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 prst="angle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оптимизации расходов бюджета 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Миллеровского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района на 2017 – 2019 годы                                                                                                                                              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</a:t>
          </a:r>
          <a:r>
            <a:rPr lang="ru-RU" sz="1400" b="1" i="1" u="none" kern="1200" dirty="0" smtClean="0">
              <a:latin typeface="Times New Roman" pitchFamily="18" charset="0"/>
              <a:cs typeface="Times New Roman" pitchFamily="18" charset="0"/>
            </a:rPr>
            <a:t>17.04.2017 № 13)</a:t>
          </a:r>
          <a:endParaRPr lang="ru-RU" sz="1400" u="none" kern="1200" dirty="0"/>
        </a:p>
      </dsp:txBody>
      <dsp:txXfrm rot="5400000">
        <a:off x="4683250" y="-2061396"/>
        <a:ext cx="665640" cy="7594328"/>
      </dsp:txXfrm>
    </dsp:sp>
    <dsp:sp modelId="{B59BF440-36E6-48B3-BC75-E6445956244C}">
      <dsp:nvSpPr>
        <dsp:cNvPr id="0" name=""/>
        <dsp:cNvSpPr/>
      </dsp:nvSpPr>
      <dsp:spPr>
        <a:xfrm rot="5400000">
          <a:off x="-78921" y="2553057"/>
          <a:ext cx="1221727" cy="709746"/>
        </a:xfrm>
        <a:prstGeom prst="bevel">
          <a:avLst/>
        </a:prstGeom>
        <a:solidFill>
          <a:schemeClr val="accent5">
            <a:hueOff val="8993554"/>
            <a:satOff val="-507"/>
            <a:lumOff val="-20000"/>
            <a:alphaOff val="0"/>
          </a:schemeClr>
        </a:solidFill>
        <a:ln>
          <a:solidFill>
            <a:srgbClr val="90C5D8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 smtClean="0">
            <a:latin typeface="Times New Roman" pitchFamily="18" charset="0"/>
            <a:cs typeface="Times New Roman" pitchFamily="18" charset="0"/>
          </a:endParaRPr>
        </a:p>
      </dsp:txBody>
      <dsp:txXfrm rot="5400000">
        <a:off x="-78921" y="2553057"/>
        <a:ext cx="1221727" cy="709746"/>
      </dsp:txXfrm>
    </dsp:sp>
    <dsp:sp modelId="{6F6C7F8D-CA85-4C86-A8B9-DE0E49DC8118}">
      <dsp:nvSpPr>
        <dsp:cNvPr id="0" name=""/>
        <dsp:cNvSpPr/>
      </dsp:nvSpPr>
      <dsp:spPr>
        <a:xfrm rot="5400000">
          <a:off x="4478070" y="-947064"/>
          <a:ext cx="1177920" cy="7666188"/>
        </a:xfrm>
        <a:prstGeom prst="round2SameRect">
          <a:avLst/>
        </a:prstGeom>
        <a:solidFill>
          <a:srgbClr val="CCFF33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План мероприятий, направленных на выявление и отмену установленных Администрацией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расходных обязательств, не связанных с решением вопросов, отнесенных Конституцией РФ и федеральными законами к полномочиям органов местного самоуправления (распоряжение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07.06.2017 № 27)</a:t>
          </a:r>
          <a:endParaRPr lang="ru-RU" sz="1200" kern="1200" dirty="0"/>
        </a:p>
      </dsp:txBody>
      <dsp:txXfrm rot="5400000">
        <a:off x="4478070" y="-947064"/>
        <a:ext cx="1177920" cy="7666188"/>
      </dsp:txXfrm>
    </dsp:sp>
    <dsp:sp modelId="{A6E13E1B-7D1B-442A-959A-A9F6D8AE7DD8}">
      <dsp:nvSpPr>
        <dsp:cNvPr id="0" name=""/>
        <dsp:cNvSpPr/>
      </dsp:nvSpPr>
      <dsp:spPr>
        <a:xfrm rot="5400000">
          <a:off x="24979" y="3801460"/>
          <a:ext cx="1013923" cy="709746"/>
        </a:xfrm>
        <a:prstGeom prst="bevel">
          <a:avLst/>
        </a:prstGeom>
        <a:solidFill>
          <a:srgbClr val="99FF66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b="1" i="1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24979" y="3801460"/>
        <a:ext cx="1013923" cy="709746"/>
      </dsp:txXfrm>
    </dsp:sp>
    <dsp:sp modelId="{F6DF088B-B792-439B-9EEE-AF2670D0671E}">
      <dsp:nvSpPr>
        <dsp:cNvPr id="0" name=""/>
        <dsp:cNvSpPr/>
      </dsp:nvSpPr>
      <dsp:spPr>
        <a:xfrm rot="5400000">
          <a:off x="4516529" y="320773"/>
          <a:ext cx="1039882" cy="7697080"/>
        </a:xfrm>
        <a:prstGeom prst="round2SameRect">
          <a:avLst/>
        </a:prstGeom>
        <a:solidFill>
          <a:srgbClr val="99FF66">
            <a:alpha val="89804"/>
          </a:srgb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Программа повышения эффективности  управления муниципальными финансами на период до 2018 года в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Волошинском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сельском поселении (постановление Администрации </a:t>
          </a:r>
          <a:r>
            <a:rPr lang="ru-RU" sz="1400" b="1" i="1" kern="1200" dirty="0" err="1" smtClean="0">
              <a:latin typeface="Times New Roman" pitchFamily="18" charset="0"/>
              <a:cs typeface="Times New Roman" pitchFamily="18" charset="0"/>
            </a:rPr>
            <a:t>Волошинского</a:t>
          </a:r>
          <a:r>
            <a:rPr lang="ru-RU" sz="1400" b="1" i="1" kern="1200" dirty="0" smtClean="0">
              <a:latin typeface="Times New Roman" pitchFamily="18" charset="0"/>
              <a:cs typeface="Times New Roman" pitchFamily="18" charset="0"/>
            </a:rPr>
            <a:t> сельского поселения от  15.04.2014 № 61)</a:t>
          </a:r>
          <a:endParaRPr lang="ru-RU" sz="1400" kern="1200" dirty="0"/>
        </a:p>
      </dsp:txBody>
      <dsp:txXfrm rot="5400000">
        <a:off x="4516529" y="320773"/>
        <a:ext cx="1039882" cy="76970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4" name="Line 35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0" y="-2204864"/>
          <a:ext cx="0" cy="0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19050">
          <a:solidFill>
            <a:srgbClr val="333399"/>
          </a:solidFill>
          <a:prstDash val="lgDash"/>
          <a:round/>
          <a:headEnd/>
          <a:tailEnd type="stealth" w="med" len="med"/>
        </a:ln>
        <a:effectLst xmlns:a="http://schemas.openxmlformats.org/drawingml/2006/main"/>
      </cdr:spPr>
      <cdr:txBody>
        <a:bodyPr xmlns:a="http://schemas.openxmlformats.org/drawingml/2006/main"/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</a:defRPr>
          </a:lvl9pPr>
        </a:lstStyle>
        <a:p xmlns:a="http://schemas.openxmlformats.org/drawingml/2006/main">
          <a:endParaRPr lang="ru-RU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0.12441</cdr:x>
      <cdr:y>0.64286</cdr:y>
    </cdr:from>
    <cdr:to>
      <cdr:x>0.36276</cdr:x>
      <cdr:y>0.84218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936104" y="3240360"/>
          <a:ext cx="1793424" cy="100468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0.77391</cdr:x>
      <cdr:y>0.10294</cdr:y>
    </cdr:from>
    <cdr:to>
      <cdr:x>0.89996</cdr:x>
      <cdr:y>0.23494</cdr:y>
    </cdr:to>
    <cdr:sp macro="" textlink="">
      <cdr:nvSpPr>
        <cdr:cNvPr id="4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408687" y="504050"/>
          <a:ext cx="1043810" cy="6463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4 676,1</a:t>
          </a:r>
        </a:p>
        <a:p xmlns:a="http://schemas.openxmlformats.org/drawingml/2006/main"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0.47826</cdr:x>
      <cdr:y>0.10294</cdr:y>
    </cdr:from>
    <cdr:to>
      <cdr:x>0.60431</cdr:x>
      <cdr:y>0.17837</cdr:y>
    </cdr:to>
    <cdr:sp macro="" textlink="">
      <cdr:nvSpPr>
        <cdr:cNvPr id="5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960440" y="504056"/>
          <a:ext cx="1043810" cy="36934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square">
          <a:spAutoFit/>
        </a:bodyPr>
        <a:lstStyle xmlns:a="http://schemas.openxmlformats.org/drawingml/2006/main">
          <a:lvl1pPr marL="0" indent="0">
            <a:defRPr sz="1100">
              <a:latin typeface="Georgia"/>
            </a:defRPr>
          </a:lvl1pPr>
          <a:lvl2pPr marL="457200" indent="0">
            <a:defRPr sz="1100">
              <a:latin typeface="Georgia"/>
            </a:defRPr>
          </a:lvl2pPr>
          <a:lvl3pPr marL="914400" indent="0">
            <a:defRPr sz="1100">
              <a:latin typeface="Georgia"/>
            </a:defRPr>
          </a:lvl3pPr>
          <a:lvl4pPr marL="1371600" indent="0">
            <a:defRPr sz="1100">
              <a:latin typeface="Georgia"/>
            </a:defRPr>
          </a:lvl4pPr>
          <a:lvl5pPr marL="1828800" indent="0">
            <a:defRPr sz="1100">
              <a:latin typeface="Georgia"/>
            </a:defRPr>
          </a:lvl5pPr>
          <a:lvl6pPr marL="2286000" indent="0">
            <a:defRPr sz="1100">
              <a:latin typeface="Georgia"/>
            </a:defRPr>
          </a:lvl6pPr>
          <a:lvl7pPr marL="2743200" indent="0">
            <a:defRPr sz="1100">
              <a:latin typeface="Georgia"/>
            </a:defRPr>
          </a:lvl7pPr>
          <a:lvl8pPr marL="3200400" indent="0">
            <a:defRPr sz="1100">
              <a:latin typeface="Georgia"/>
            </a:defRPr>
          </a:lvl8pPr>
          <a:lvl9pPr marL="3657600" indent="0">
            <a:defRPr sz="1100">
              <a:latin typeface="Georgia"/>
            </a:defRPr>
          </a:lvl9pPr>
        </a:lstStyle>
        <a:p xmlns:a="http://schemas.openxmlformats.org/drawingml/2006/main">
          <a:r>
            <a:rPr lang="ru-RU" sz="1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4381,0</a:t>
          </a:r>
          <a:endParaRPr lang="ru-RU" sz="18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cdr:txBody>
    </cdr:sp>
  </cdr:relSizeAnchor>
  <cdr:relSizeAnchor xmlns:cdr="http://schemas.openxmlformats.org/drawingml/2006/chartDrawing">
    <cdr:from>
      <cdr:x>0</cdr:x>
      <cdr:y>0.74737</cdr:y>
    </cdr:from>
    <cdr:to>
      <cdr:x>1</cdr:x>
      <cdr:y>0.77187</cdr:y>
    </cdr:to>
    <cdr:sp macro="" textlink="">
      <cdr:nvSpPr>
        <cdr:cNvPr id="15" name="Заголовок 23"/>
        <cdr:cNvSpPr>
          <a:spLocks xmlns:a="http://schemas.openxmlformats.org/drawingml/2006/main" noGrp="1"/>
        </cdr:cNvSpPr>
      </cdr:nvSpPr>
      <cdr:spPr>
        <a:xfrm xmlns:a="http://schemas.openxmlformats.org/drawingml/2006/main">
          <a:off x="0" y="4392488"/>
          <a:ext cx="8784976" cy="144016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txBody>
        <a:bodyPr xmlns:a="http://schemas.openxmlformats.org/drawingml/2006/main" vert="horz" anchor="ctr">
          <a:normAutofit/>
        </a:bodyPr>
        <a:lstStyle xmlns:a="http://schemas.openxmlformats.org/drawingml/2006/main">
          <a:lvl1pPr algn="l" rtl="0" eaLnBrk="1" latinLnBrk="0" hangingPunct="1">
            <a:spcBef>
              <a:spcPct val="0"/>
            </a:spcBef>
            <a:buNone/>
            <a:defRPr kumimoji="0" sz="4000" kern="1200">
              <a:solidFill>
                <a:srgbClr val="1F497D"/>
              </a:solidFill>
              <a:latin typeface="Trebuchet MS"/>
            </a:defRPr>
          </a:lvl1pPr>
        </a:lstStyle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  <a:p xmlns:a="http://schemas.openxmlformats.org/drawingml/2006/main">
          <a:pPr lvl="0" algn="just"/>
          <a:endParaRPr lang="ru-RU" sz="1000" b="1" dirty="0" smtClean="0">
            <a:ln w="18415" cmpd="sng">
              <a:noFill/>
              <a:prstDash val="solid"/>
            </a:ln>
            <a:solidFill>
              <a:schemeClr val="tx1"/>
            </a:solidFill>
            <a:cs typeface="Arial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1C43F3F-7A0D-4E80-B2D1-B7727BA61617}" type="datetime1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011175E-E1BD-4FB8-80D5-5DE56E1FAE9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525" y="1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09E055-51D2-44B5-BB8A-3F74EDCFADB4}" type="datetime1">
              <a:rPr lang="ru-RU"/>
              <a:pPr>
                <a:defRPr/>
              </a:pPr>
              <a:t>18.01.2018</a:t>
            </a:fld>
            <a:endParaRPr lang="ru-RU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248" y="4861441"/>
            <a:ext cx="568198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525" y="9721244"/>
            <a:ext cx="307829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915" tIns="47457" rIns="94915" bIns="4745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F09A586-B2C8-4A12-BA8E-0E156BDB000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42A71F3-84B0-4915-9628-AB10C4428D8D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768656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8C7320-9D90-4350-8044-A3B7AF404B44}" type="slidenum">
              <a:rPr lang="ru-RU" smtClean="0"/>
              <a:pPr/>
              <a:t>17</a:t>
            </a:fld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FC7441-E0B3-439C-8325-54F8CA5C5B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D585D3-CF7E-42CC-A34B-39C88C2BF3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94513" y="214313"/>
            <a:ext cx="1817687" cy="60944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439863" y="214313"/>
            <a:ext cx="5302250" cy="60944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8708C-360A-4A37-BDF8-74EAE3AC49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D1B387A-4D12-4C2A-A411-B7714F2D202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D4D01D8-4116-485E-A0E2-853C21C792BC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BBFF4F-3E80-40AB-93BA-77B56DF87198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2E0CA-C96C-438D-A70A-838A9D6F490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2565B-77D2-4A83-9AA0-93A75204C5F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2AF6B0-8098-427E-9DDC-9007CCF5A35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0447C-026C-4A54-A97B-AE1B647CBB4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B5067B-6953-409D-8918-D636A3095D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 smtClean="0"/>
            </a:lvl1pPr>
          </a:lstStyle>
          <a:p>
            <a:pPr>
              <a:defRPr/>
            </a:pPr>
            <a:fld id="{7E850348-B09B-47C6-BB65-66B3EA2B95B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2CB140C-AFBD-4E60-A7B9-6BAF586F08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F91EA61-B292-49BB-A319-45078E8821E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4E6B7-D2C3-450A-A6ED-4F31219704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79115-7387-46AD-B647-6D58080460A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C4E876-F1D1-4C8B-BD1F-9C7219D2B9C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1018AD-9085-419C-9095-2074C37AD66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258325-D46F-4642-BB46-4EF90B540B9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5CF373-D2D7-4B41-B251-126AAF6FD1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6C782-E0E3-488E-82F6-5BD98EEE64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FAD41C-7F88-495F-907B-9FECA172DE3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74311-F960-47B8-91D4-15A3707170F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89F37-04E7-471A-A8B2-C158A57D6A8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5232EC-2E86-4A29-A495-7585EDD536D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FBDC3-9F77-4695-B639-A1A6E4BD9C0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pPr>
              <a:defRPr/>
            </a:pPr>
            <a:fld id="{AA90EDF4-DD20-4DCF-B072-AD6FCF01C45E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787DEA3E-E4CB-407D-B657-CAF3B9840516}" type="slidenum">
              <a:rPr lang="ru-RU" smtClean="0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B2FA0F-FF47-451C-B87B-620190FDCF6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974D41A-3A0D-413C-9EF9-6CA93514A03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385A86-A92A-4EA4-9618-82E9287A24DC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7C8E7C-0361-4305-A587-A5116F97FAB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>
              <a:defRPr/>
            </a:pPr>
            <a:fld id="{B5FCAD9E-4683-4811-AE3A-049D2791325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pPr>
              <a:defRPr/>
            </a:pPr>
            <a:fld id="{55D3CCD1-9326-4A02-BDB6-FE0C93390EF5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8225CCA8-A029-4ACE-A2F9-2618B1ED791E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65E16B-CEAE-4E87-AF93-2693D21954C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BD7355-850B-4754-BAD4-CAFF4DD43A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7B3599-3657-4A23-859D-E0EF92DC4F9C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B3E528-E862-49EE-BC26-EE88018891AB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73AAE42-29CA-4A96-BBE2-BE8B1CE4010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440790-7843-4A66-BC88-B6E142EDED79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2A3277F-35ED-4052-9210-A16970609FD1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589088-FD8D-4EB4-B3B2-B3EFEB08AAB3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5A0C3C-0287-49BC-8075-26406B54F4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5D06A-1891-4E5E-98F2-D16C0D4438EA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D498F7-B7EE-461A-B5C1-5BD47CA1553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65B473-999B-4FA7-9E65-B12FCABB75E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CEF813-B8F0-4DB6-877F-B9BFA9DEE65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2D24EA-A5EE-44FC-8109-203593FB0CB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2DC0CA8-4552-4DBA-83EF-D5FE054F3EA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798106-BE66-4603-8AB4-C630BA99F0A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9863" y="1709738"/>
            <a:ext cx="3559175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1438" y="1709738"/>
            <a:ext cx="3560762" cy="45989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95A042-1C1C-4EB5-BC3E-11C3658785D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0E73E-393A-4B9B-AB30-D385CE0F7136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3FBD0E-FCE8-463A-8858-F1741EC2A107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4ACB9-6B1B-4733-8D06-528C1D05A3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6765F6-082A-467E-91F0-594766DC446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977E83-EA08-4D9D-AACC-0F2A089A074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22DEC-130C-4521-AE93-8C8A5B1220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6AA00EB-120E-4A73-BF49-F2FF72C562F6}" type="slidenum">
              <a:rPr lang="ru-RU">
                <a:solidFill>
                  <a:prstClr val="white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40793A-56C9-498E-A70F-38D3F5D1C8B4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C97F8C-7B70-469F-99BD-22916FD5926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9FD61-6BB8-4979-A4C0-776DD6C0332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EF5C8-DA30-4A4F-8BEB-F6AD1DBF843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52DC33-0CC9-41FC-92E7-2441844BA91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F80F2B-8F70-47D5-B4A4-39A6E29FEEE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8CAA3DCE-A4F2-4A93-A30A-37FDDE2FA2C2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306A56E-A333-4C61-8E08-8611FFD624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B968D-4D6C-45D9-9298-414BFE4F797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15BB7-4990-4FF4-9EF0-9916C24EB1F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80F07-01D7-46F6-93BF-7E85D5443A7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15890-CD32-4330-B054-6E98C7CE1C89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61510F-C643-4AA0-8380-EABBD49AD4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A75F8-9409-4318-97A3-6291DFC8907F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BE658A-C51F-4CE5-A014-80C429963A1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6A337-3633-4B12-8BEB-5DA97BD342D0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C2272D-6230-46C0-B6E2-18597520D0E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A6C16A-535B-4ABC-A105-7658BD06305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4E0319-4005-4E71-8877-6514BCDA0A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7EF45-CC39-46E4-8B1E-F5CB0DE02963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4BF5A-CDCA-4ABB-802A-443D3237E0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BC50C-F025-4D88-9684-3B96976DE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68B5F-9977-4F3C-82F2-812503EC12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BCAC-853C-43A3-916F-6ACF39FF2F2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3A1F7-9AAC-4179-A222-1F88C2C9506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39863" y="214313"/>
            <a:ext cx="727233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9863" y="1709738"/>
            <a:ext cx="7272337" cy="4598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629650" y="6237288"/>
            <a:ext cx="576263" cy="38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42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742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A99EF8A-69D9-432F-B5A5-E982FAEBD15D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ru-RU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dirty="0">
                <a:solidFill>
                  <a:schemeClr val="accent2"/>
                </a:solidFill>
                <a:latin typeface="Georgia" pitchFamily="18" charset="0"/>
              </a:defRPr>
            </a:lvl1pPr>
          </a:lstStyle>
          <a:p>
            <a:pPr>
              <a:defRPr/>
            </a:pPr>
            <a:endParaRPr lang="ru-RU" dirty="0">
              <a:solidFill>
                <a:srgbClr val="C0504D"/>
              </a:solidFill>
              <a:cs typeface="Arial" charset="0"/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49FF08F-0C2D-4945-8ECB-7A2A194AC7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FA026FC8-E8C6-4B3E-BF1D-DACF36C04D91}" type="datetime1">
              <a:rPr lang="ru-RU" smtClean="0">
                <a:solidFill>
                  <a:srgbClr val="C0504D"/>
                </a:solidFill>
              </a:rPr>
              <a:pPr/>
              <a:t>18.01.2018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00C51C1-313E-498A-A33E-EDB43AC6CAA6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3" r:id="rId1"/>
    <p:sldLayoutId id="2147483814" r:id="rId2"/>
    <p:sldLayoutId id="2147483815" r:id="rId3"/>
    <p:sldLayoutId id="2147483816" r:id="rId4"/>
    <p:sldLayoutId id="2147483817" r:id="rId5"/>
    <p:sldLayoutId id="2147483818" r:id="rId6"/>
    <p:sldLayoutId id="2147483819" r:id="rId7"/>
    <p:sldLayoutId id="2147483820" r:id="rId8"/>
    <p:sldLayoutId id="2147483821" r:id="rId9"/>
    <p:sldLayoutId id="2147483822" r:id="rId10"/>
    <p:sldLayoutId id="21474838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84F73A47-0D46-4241-BFFF-87763C757D7A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5" r:id="rId1"/>
    <p:sldLayoutId id="2147483826" r:id="rId2"/>
    <p:sldLayoutId id="2147483827" r:id="rId3"/>
    <p:sldLayoutId id="2147483828" r:id="rId4"/>
    <p:sldLayoutId id="2147483829" r:id="rId5"/>
    <p:sldLayoutId id="2147483830" r:id="rId6"/>
    <p:sldLayoutId id="2147483831" r:id="rId7"/>
    <p:sldLayoutId id="2147483832" r:id="rId8"/>
    <p:sldLayoutId id="2147483833" r:id="rId9"/>
    <p:sldLayoutId id="2147483834" r:id="rId10"/>
    <p:sldLayoutId id="214748383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2E7B9F55-912A-4666-8831-141DED8881EB}" type="datetime1">
              <a:rPr lang="ru-RU" smtClean="0">
                <a:solidFill>
                  <a:srgbClr val="C0504D"/>
                </a:solidFill>
              </a:rPr>
              <a:pPr>
                <a:defRPr/>
              </a:pPr>
              <a:t>18.01.2018</a:t>
            </a:fld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C0504D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  <a:cs typeface="+mn-cs"/>
              </a:defRPr>
            </a:lvl1pPr>
          </a:lstStyle>
          <a:p>
            <a:pPr>
              <a:defRPr/>
            </a:pPr>
            <a:fld id="{CA0BB7F5-791E-4F5A-B069-A20C241651E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6" r:id="rId1"/>
    <p:sldLayoutId id="2147484067" r:id="rId2"/>
    <p:sldLayoutId id="2147484068" r:id="rId3"/>
    <p:sldLayoutId id="2147484069" r:id="rId4"/>
    <p:sldLayoutId id="2147484070" r:id="rId5"/>
    <p:sldLayoutId id="2147484071" r:id="rId6"/>
    <p:sldLayoutId id="2147484072" r:id="rId7"/>
    <p:sldLayoutId id="2147484073" r:id="rId8"/>
    <p:sldLayoutId id="2147484074" r:id="rId9"/>
    <p:sldLayoutId id="2147484075" r:id="rId10"/>
    <p:sldLayoutId id="2147484076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Relationship Id="rId4" Type="http://schemas.openxmlformats.org/officeDocument/2006/relationships/chart" Target="../charts/char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5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472" y="642918"/>
            <a:ext cx="8458200" cy="1857387"/>
          </a:xfrm>
        </p:spPr>
        <p:txBody>
          <a:bodyPr>
            <a:normAutofit fontScale="9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ru-RU" sz="2900" dirty="0" smtClean="0">
                <a:ln w="11430"/>
                <a:solidFill>
                  <a:schemeClr val="accent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  <a:ea typeface="+mn-ea"/>
                <a:cs typeface="+mn-cs"/>
              </a:rPr>
              <a:t>АДМИНИСТРАЦИЯ ВОЛОШИНСКОГО СЕЛЬСКОГО ПОСЕЛЕНИЯ</a:t>
            </a: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/>
            </a:r>
            <a:br>
              <a:rPr lang="ru-RU" sz="26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ru-RU" sz="4500" b="1" spc="150" dirty="0" smtClean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571876"/>
            <a:ext cx="8964488" cy="3286124"/>
          </a:xfrm>
        </p:spPr>
        <p:txBody>
          <a:bodyPr>
            <a:normAutofit fontScale="85000" lnSpcReduction="2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/>
            <a:endParaRPr lang="ru-RU" sz="26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</a:t>
            </a:r>
            <a:r>
              <a:rPr lang="ru-RU" sz="33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Волошинского</a:t>
            </a:r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сельского поселения </a:t>
            </a:r>
            <a:r>
              <a:rPr lang="ru-RU" sz="3300" b="1" dirty="0" err="1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Миллеровского</a:t>
            </a:r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района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на 2018 год и на плановый период </a:t>
            </a:r>
          </a:p>
          <a:p>
            <a:pPr algn="ctr" eaLnBrk="1" hangingPunct="1"/>
            <a:r>
              <a:rPr lang="ru-RU" sz="33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2019 и 2020 годов</a:t>
            </a:r>
          </a:p>
          <a:p>
            <a:pPr algn="ctr" eaLnBrk="1" hangingPunct="1"/>
            <a:endParaRPr lang="ru-RU" sz="33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  <a:p>
            <a:pPr algn="ctr" eaLnBrk="1" hangingPunct="1"/>
            <a:r>
              <a:rPr lang="ru-RU" sz="1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(материалы подготовлены с учетом приказа Минфина России от 22.09.2015 № 145н </a:t>
            </a:r>
          </a:p>
          <a:p>
            <a:pPr algn="ctr" eaLnBrk="1" hangingPunct="1"/>
            <a:r>
              <a:rPr lang="ru-RU" sz="1600" b="1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«Об утверждении методических рекомендаций по представлению бюджетов субъектов Российской Федерации и местных бюджетов и отчетов об их исполнении в доступной для граждан форме»)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2636912"/>
            <a:ext cx="7161576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4008" lvl="0" algn="ctr" fontAlgn="auto">
              <a:spcBef>
                <a:spcPts val="300"/>
              </a:spcBef>
              <a:spcAft>
                <a:spcPts val="0"/>
              </a:spcAft>
              <a:buClr>
                <a:srgbClr val="9BBB59"/>
              </a:buClr>
              <a:defRPr/>
            </a:pP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~ </a:t>
            </a:r>
            <a:r>
              <a:rPr lang="ru-RU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БЮДЖЕТ  ДЛЯ  ГРАЖДАН</a:t>
            </a:r>
            <a:r>
              <a:rPr lang="en-US" sz="3300" b="1" dirty="0" smtClean="0">
                <a:ln w="11430"/>
                <a:gradFill>
                  <a:gsLst>
                    <a:gs pos="0">
                      <a:srgbClr val="C0504D">
                        <a:tint val="70000"/>
                        <a:satMod val="245000"/>
                      </a:srgbClr>
                    </a:gs>
                    <a:gs pos="75000">
                      <a:srgbClr val="C0504D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C0504D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 ~</a:t>
            </a:r>
            <a:endParaRPr lang="ru-RU" sz="3300" b="1" dirty="0" smtClean="0">
              <a:ln w="11430"/>
              <a:gradFill>
                <a:gsLst>
                  <a:gs pos="0">
                    <a:srgbClr val="C0504D">
                      <a:tint val="70000"/>
                      <a:satMod val="245000"/>
                    </a:srgbClr>
                  </a:gs>
                  <a:gs pos="75000">
                    <a:srgbClr val="C0504D">
                      <a:tint val="90000"/>
                      <a:shade val="60000"/>
                      <a:satMod val="240000"/>
                    </a:srgbClr>
                  </a:gs>
                  <a:gs pos="100000">
                    <a:srgbClr val="C0504D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Содержимое 3"/>
          <p:cNvGraphicFramePr>
            <a:graphicFrameLocks noGrp="1"/>
          </p:cNvGraphicFramePr>
          <p:nvPr/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1484784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Волошинского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района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2018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80526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Динамика поступлений налога на доходы физических лиц в бюджет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района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FCF6E5-903C-4741-80A7-091C08420D98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  <p:pic>
        <p:nvPicPr>
          <p:cNvPr id="5" name="Рисунок 4" descr="14931041-calculator-money-pen-and-tax-act-against-the-background-of-the-certifica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545" y="2009774"/>
            <a:ext cx="3672407" cy="365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6" name="Диаграмма 5"/>
          <p:cNvGraphicFramePr/>
          <p:nvPr/>
        </p:nvGraphicFramePr>
        <p:xfrm>
          <a:off x="3851920" y="2132856"/>
          <a:ext cx="5112568" cy="3384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http://boombob.ru/img/picture/Jul/11/628598eac12e820c51ef0bfeb2637a3f/2.jpg"/>
          <p:cNvPicPr>
            <a:picLocks noChangeAspect="1" noChangeArrowheads="1"/>
          </p:cNvPicPr>
          <p:nvPr/>
        </p:nvPicPr>
        <p:blipFill>
          <a:blip r:embed="rId3" cstate="print">
            <a:lum bright="2000"/>
          </a:blip>
          <a:stretch>
            <a:fillRect/>
          </a:stretch>
        </p:blipFill>
        <p:spPr bwMode="auto">
          <a:xfrm>
            <a:off x="323528" y="332656"/>
            <a:ext cx="8640960" cy="2524614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43608" y="1340768"/>
            <a:ext cx="7416824" cy="1872208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Динамика 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расходов </a:t>
            </a:r>
            <a:b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бюджета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Волошинского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сельского поселения </a:t>
            </a:r>
            <a:r>
              <a:rPr lang="ru-RU" sz="2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Миллеровского</a:t>
            </a:r>
            <a:r>
              <a:rPr lang="ru-RU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района</a:t>
            </a:r>
            <a:endParaRPr lang="ru-RU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41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-324544" y="1772816"/>
          <a:ext cx="9468544" cy="456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6900" name="Rectangle 4"/>
          <p:cNvSpPr>
            <a:spLocks noChangeArrowheads="1"/>
          </p:cNvSpPr>
          <p:nvPr/>
        </p:nvSpPr>
        <p:spPr bwMode="auto">
          <a:xfrm rot="10800000" flipV="1">
            <a:off x="323528" y="2940768"/>
            <a:ext cx="1584176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5" name="Line 36"/>
          <p:cNvSpPr>
            <a:spLocks noChangeShapeType="1"/>
          </p:cNvSpPr>
          <p:nvPr/>
        </p:nvSpPr>
        <p:spPr bwMode="auto">
          <a:xfrm>
            <a:off x="3347864" y="4221088"/>
            <a:ext cx="648072" cy="14401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Line 36"/>
          <p:cNvSpPr>
            <a:spLocks noChangeShapeType="1"/>
          </p:cNvSpPr>
          <p:nvPr/>
        </p:nvSpPr>
        <p:spPr bwMode="auto">
          <a:xfrm>
            <a:off x="5292080" y="4437112"/>
            <a:ext cx="864096" cy="144016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8" name="Text Box 38"/>
          <p:cNvSpPr txBox="1">
            <a:spLocks noChangeArrowheads="1"/>
          </p:cNvSpPr>
          <p:nvPr/>
        </p:nvSpPr>
        <p:spPr bwMode="auto">
          <a:xfrm rot="525647">
            <a:off x="3366681" y="3919580"/>
            <a:ext cx="7921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94,0%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0" name="Text Box 38"/>
          <p:cNvSpPr txBox="1">
            <a:spLocks noChangeArrowheads="1"/>
          </p:cNvSpPr>
          <p:nvPr/>
        </p:nvSpPr>
        <p:spPr bwMode="auto">
          <a:xfrm rot="444525">
            <a:off x="5105113" y="4119652"/>
            <a:ext cx="116086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92,4%</a:t>
            </a:r>
            <a:endParaRPr lang="ru-RU" sz="1400" b="1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214282" y="1556792"/>
          <a:ext cx="5437838" cy="389742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2445614"/>
                <a:gridCol w="997408"/>
                <a:gridCol w="997408"/>
                <a:gridCol w="997408"/>
              </a:tblGrid>
              <a:tr h="37204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2020</a:t>
                      </a:r>
                      <a:endParaRPr lang="ru-RU" dirty="0"/>
                    </a:p>
                  </a:txBody>
                  <a:tcPr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Общегосударственные вопросы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4 787,8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4 670,5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4 763,6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Национальная оборона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189,5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191,6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198,5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30,0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40,7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40,7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Жилищно-коммунальное хозяйство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3 718,8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4 216,0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2 767,4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 dirty="0">
                          <a:latin typeface="Times New Roman"/>
                        </a:rPr>
                        <a:t>Культура, кинематография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5 597,8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4 381,0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4 676,1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  <a:tr h="372041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i="0" u="none" strike="noStrike">
                          <a:latin typeface="Times New Roman"/>
                        </a:rPr>
                        <a:t>Социальная политика</a:t>
                      </a: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278,1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230,7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i="0" u="none" strike="noStrike" dirty="0" smtClean="0">
                          <a:latin typeface="Times New Roman"/>
                        </a:rPr>
                        <a:t>244,7</a:t>
                      </a:r>
                      <a:endParaRPr lang="ru-RU" sz="1800" b="0" i="0" u="none" strike="noStrike" dirty="0">
                        <a:latin typeface="Times New Roman"/>
                      </a:endParaRPr>
                    </a:p>
                  </a:txBody>
                  <a:tcPr marL="9525" marR="9525" marT="9525" marB="0"/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596336" y="1340768"/>
            <a:ext cx="136815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5429256" y="1928802"/>
          <a:ext cx="3286116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9144000" cy="1584176"/>
          </a:xfrm>
        </p:spPr>
        <p:txBody>
          <a:bodyPr/>
          <a:lstStyle/>
          <a:p>
            <a:pPr algn="ctr"/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Расходы на обеспечение деятельности аппарата управления в 2018 году составят 4 787,8 тыс. рублей или                         32,78 % общего объема расходов бюджета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сельского поселения  </a:t>
            </a:r>
            <a:r>
              <a:rPr lang="ru-RU" sz="2600" b="1" dirty="0" err="1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6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6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5536" y="2348880"/>
            <a:ext cx="8064896" cy="4285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125" lvl="0" indent="-255588" algn="ctr">
              <a:spcBef>
                <a:spcPts val="300"/>
              </a:spcBef>
              <a:buClr>
                <a:srgbClr val="9BBB59"/>
              </a:buClr>
            </a:pPr>
            <a:r>
              <a:rPr lang="ru-RU" sz="2500" b="1" dirty="0" smtClean="0">
                <a:solidFill>
                  <a:schemeClr val="accent3">
                    <a:lumMod val="50000"/>
                  </a:schemeClr>
                </a:solidFill>
                <a:latin typeface="Georgia (Основной текст)"/>
                <a:cs typeface="+mn-cs"/>
              </a:rPr>
              <a:t>Ограничения: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sz="2000" b="1" dirty="0" smtClean="0">
                <a:latin typeface="+mn-lt"/>
                <a:cs typeface="+mn-cs"/>
              </a:rPr>
              <a:t>Норматив</a:t>
            </a:r>
            <a:r>
              <a:rPr lang="ru-RU" sz="2000" dirty="0" smtClean="0">
                <a:latin typeface="+mn-lt"/>
                <a:cs typeface="+mn-cs"/>
              </a:rPr>
              <a:t> на содержание органов местного самоуправления (ежегодно устанавливается на основе постановления Правительства Ростовской области от 30.12.2016 № 933);</a:t>
            </a:r>
          </a:p>
          <a:p>
            <a:pPr marL="566737" lvl="0" indent="-457200" algn="just">
              <a:spcBef>
                <a:spcPts val="300"/>
              </a:spcBef>
              <a:buClr>
                <a:srgbClr val="9BBB59"/>
              </a:buClr>
              <a:buAutoNum type="arabicPeriod"/>
            </a:pPr>
            <a:r>
              <a:rPr lang="ru-RU" sz="2000" b="1" dirty="0" smtClean="0">
                <a:latin typeface="+mn-lt"/>
                <a:cs typeface="+mn-cs"/>
              </a:rPr>
              <a:t>Нормирование</a:t>
            </a:r>
            <a:r>
              <a:rPr lang="ru-RU" sz="2000" dirty="0" smtClean="0">
                <a:latin typeface="+mn-lt"/>
                <a:cs typeface="+mn-cs"/>
              </a:rPr>
              <a:t> в сфере закупок для обеспечения государственных нужд (в соответствии с ч. 3 ст. 19 Федерального закона  от 05.04.2013 № 44-ФЗ);</a:t>
            </a:r>
          </a:p>
          <a:p>
            <a:pPr marL="566737" indent="-457200" algn="just">
              <a:spcBef>
                <a:spcPts val="300"/>
              </a:spcBef>
              <a:buClr>
                <a:srgbClr val="9BBB59"/>
              </a:buClr>
              <a:buFontTx/>
              <a:buAutoNum type="arabicPeriod"/>
            </a:pPr>
            <a:r>
              <a:rPr lang="ru-RU" sz="2000" b="1" dirty="0" smtClean="0">
                <a:latin typeface="+mn-lt"/>
              </a:rPr>
              <a:t>Соглашение </a:t>
            </a:r>
            <a:r>
              <a:rPr lang="ru-RU" sz="2000" dirty="0" smtClean="0">
                <a:latin typeface="+mn-lt"/>
              </a:rPr>
              <a:t>о предоставлении дотации на выравнивание бюджетной обеспеченности муниципальных районов</a:t>
            </a:r>
            <a:r>
              <a:rPr lang="ru-RU" sz="2000" dirty="0" smtClean="0"/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(городских округов) и поселений из областного бюджета бюджету </a:t>
            </a:r>
            <a:r>
              <a:rPr lang="ru-RU" sz="2000" dirty="0" err="1" smtClean="0">
                <a:latin typeface="+mn-lt"/>
              </a:rPr>
              <a:t>Волошинского</a:t>
            </a:r>
            <a:r>
              <a:rPr lang="ru-RU" sz="2000" dirty="0" smtClean="0">
                <a:latin typeface="+mn-lt"/>
              </a:rPr>
              <a:t> сельского поселения </a:t>
            </a:r>
            <a:r>
              <a:rPr lang="ru-RU" sz="2000" dirty="0" err="1" smtClean="0">
                <a:latin typeface="+mn-lt"/>
              </a:rPr>
              <a:t>Миллеровского</a:t>
            </a:r>
            <a:r>
              <a:rPr lang="ru-RU" sz="2000" dirty="0" smtClean="0">
                <a:latin typeface="+mn-lt"/>
              </a:rPr>
              <a:t> района </a:t>
            </a:r>
            <a:r>
              <a:rPr lang="ru-RU" sz="2000" u="sng" dirty="0" smtClean="0">
                <a:latin typeface="+mn-lt"/>
              </a:rPr>
              <a:t>от 07.06.2017  № 22/2д.</a:t>
            </a:r>
            <a:endParaRPr lang="ru-RU" sz="2000" u="sng" dirty="0" smtClean="0">
              <a:latin typeface="Georgia"/>
              <a:cs typeface="+mn-cs"/>
            </a:endParaRPr>
          </a:p>
        </p:txBody>
      </p:sp>
      <p:sp>
        <p:nvSpPr>
          <p:cNvPr id="5128" name="AutoShape 8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0" name="AutoShape 10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32" name="AutoShape 12" descr="Результаты поиска изображений по запросу &quot;офисный сотрудник&quot;"/>
          <p:cNvSpPr>
            <a:spLocks noChangeAspect="1" noChangeArrowheads="1"/>
          </p:cNvSpPr>
          <p:nvPr/>
        </p:nvSpPr>
        <p:spPr bwMode="auto">
          <a:xfrm>
            <a:off x="63500" y="-746125"/>
            <a:ext cx="2781300" cy="15621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CCCFF"/>
            </a:gs>
            <a:gs pos="100000">
              <a:srgbClr val="F0F8FF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Структура расходов по разделу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«Жилищно-коммунальное хозяйство»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на 2018 год и на плановый период 2019 и 2020 годов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2249488"/>
          <a:ext cx="8229600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267744" y="548680"/>
            <a:ext cx="6304784" cy="665742"/>
          </a:xfrm>
          <a:prstGeom prst="roundRect">
            <a:avLst>
              <a:gd name="adj" fmla="val 36667"/>
            </a:avLst>
          </a:prstGeom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Муниципальные учреждения </a:t>
            </a:r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Волошинского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Arial Narrow" pitchFamily="34" charset="0"/>
              </a:rPr>
              <a:t> сельского поселения: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27784" y="1273320"/>
            <a:ext cx="3888432" cy="5715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3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699792" y="1916832"/>
            <a:ext cx="446449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eaLnBrk="0" hangingPunct="0"/>
            <a:endParaRPr lang="ru-RU" sz="13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https://snatchnews.com/uploads/2016/12/school_vs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50" name="AutoShape 14" descr="https://i5.photo.2gis.com/images/branch/24/3377699722506825_546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9952" name="AutoShape 16" descr="https://i5.photo.2gis.com/images/branch/24/3377699722506825_5461.jpg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37" name="Номер слайда 3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13313" name="AutoShape 321"/>
          <p:cNvSpPr>
            <a:spLocks noChangeArrowheads="1"/>
          </p:cNvSpPr>
          <p:nvPr/>
        </p:nvSpPr>
        <p:spPr bwMode="auto">
          <a:xfrm>
            <a:off x="1835696" y="1556793"/>
            <a:ext cx="6264696" cy="1584175"/>
          </a:xfrm>
          <a:prstGeom prst="flowChartAlternateProcess">
            <a:avLst/>
          </a:prstGeom>
          <a:gradFill rotWithShape="1">
            <a:gsLst>
              <a:gs pos="0">
                <a:srgbClr val="32DFF6"/>
              </a:gs>
              <a:gs pos="50000">
                <a:srgbClr val="FFFFFF"/>
              </a:gs>
              <a:gs pos="100000">
                <a:srgbClr val="32DFF6"/>
              </a:gs>
            </a:gsLst>
            <a:lin ang="18900000" scaled="1"/>
          </a:gra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32DFF6"/>
            </a:extrusionClr>
          </a:sp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flatTx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Содержание муниципальных учреждений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включает в себя содержание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4 сельских домов культуры  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Users\Govorova\Pictures\2018-2020\928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620688"/>
            <a:ext cx="2391968" cy="1595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Номер слайда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  <p:graphicFrame>
        <p:nvGraphicFramePr>
          <p:cNvPr id="29" name="Диаграмма 9"/>
          <p:cNvGraphicFramePr>
            <a:graphicFrameLocks noGrp="1"/>
          </p:cNvGraphicFramePr>
          <p:nvPr>
            <p:ph sz="half" idx="1"/>
          </p:nvPr>
        </p:nvGraphicFramePr>
        <p:xfrm>
          <a:off x="179512" y="1556792"/>
          <a:ext cx="828092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1" name="Заголовок 23"/>
          <p:cNvSpPr>
            <a:spLocks noGrp="1"/>
          </p:cNvSpPr>
          <p:nvPr>
            <p:ph type="title"/>
          </p:nvPr>
        </p:nvSpPr>
        <p:spPr>
          <a:xfrm>
            <a:off x="395536" y="548680"/>
            <a:ext cx="5832648" cy="936104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Динамика расходов бюджета </a:t>
            </a:r>
            <a:r>
              <a:rPr lang="ru-RU" sz="2000" b="1" u="sng" dirty="0" err="1" smtClean="0">
                <a:ln w="18415" cmpd="sng">
                  <a:noFill/>
                  <a:prstDash val="solid"/>
                </a:ln>
                <a:cs typeface="Arial" pitchFamily="34" charset="0"/>
              </a:rPr>
              <a:t>Волошинского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 сельского поселения </a:t>
            </a:r>
            <a:r>
              <a:rPr lang="ru-RU" sz="2000" b="1" u="sng" dirty="0" err="1" smtClean="0">
                <a:ln w="18415" cmpd="sng">
                  <a:noFill/>
                  <a:prstDash val="solid"/>
                </a:ln>
                <a:cs typeface="Arial" pitchFamily="34" charset="0"/>
              </a:rPr>
              <a:t>Миллеровского</a:t>
            </a: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 района по разделу 08 </a:t>
            </a:r>
            <a:b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</a:br>
            <a:r>
              <a:rPr lang="ru-RU" sz="2000" b="1" u="sng" dirty="0" smtClean="0">
                <a:ln w="18415" cmpd="sng">
                  <a:noFill/>
                  <a:prstDash val="solid"/>
                </a:ln>
                <a:cs typeface="Arial" pitchFamily="34" charset="0"/>
              </a:rPr>
              <a:t>«Культура, кинематография»</a:t>
            </a:r>
            <a:endParaRPr lang="ru-RU" sz="2000" b="1" u="sng" dirty="0">
              <a:ln w="18415" cmpd="sng">
                <a:noFill/>
                <a:prstDash val="solid"/>
              </a:ln>
            </a:endParaRPr>
          </a:p>
        </p:txBody>
      </p:sp>
      <p:sp>
        <p:nvSpPr>
          <p:cNvPr id="34" name="Text Box 19"/>
          <p:cNvSpPr txBox="1">
            <a:spLocks noChangeArrowheads="1"/>
          </p:cNvSpPr>
          <p:nvPr/>
        </p:nvSpPr>
        <p:spPr bwMode="auto">
          <a:xfrm>
            <a:off x="1691680" y="2132856"/>
            <a:ext cx="10801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 smtClean="0">
                <a:latin typeface="Arial" pitchFamily="34" charset="0"/>
                <a:cs typeface="Arial" pitchFamily="34" charset="0"/>
              </a:rPr>
              <a:t>5 597,8</a:t>
            </a:r>
            <a:endParaRPr lang="ru-RU" sz="18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0" y="1844824"/>
            <a:ext cx="1115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b="0" dirty="0" smtClean="0"/>
              <a:t>тыс. рублей</a:t>
            </a:r>
            <a:endParaRPr lang="ru-RU" b="0" dirty="0"/>
          </a:p>
        </p:txBody>
      </p:sp>
      <p:sp>
        <p:nvSpPr>
          <p:cNvPr id="14" name="Заголовок 23"/>
          <p:cNvSpPr>
            <a:spLocks noGrp="1"/>
          </p:cNvSpPr>
          <p:nvPr/>
        </p:nvSpPr>
        <p:spPr>
          <a:xfrm>
            <a:off x="7236296" y="5805264"/>
            <a:ext cx="351656" cy="288032"/>
          </a:xfrm>
          <a:prstGeom prst="rect">
            <a:avLst/>
          </a:prstGeom>
          <a:ln>
            <a:noFill/>
          </a:ln>
        </p:spPr>
        <p:txBody>
          <a:bodyPr vert="horz" anchor="ctr">
            <a:norm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FF0000"/>
                </a:solidFill>
                <a:cs typeface="Arial" pitchFamily="34" charset="0"/>
              </a:rPr>
              <a:t>*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choolreviewer.co.uk/resources/wp-content/uploads/2015/06/happy-school-childr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769768"/>
            <a:ext cx="4176464" cy="208823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8229600" cy="43152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/>
              <a:t>Динамика и структура расходов бюджета </a:t>
            </a:r>
            <a:r>
              <a:rPr lang="ru-RU" sz="2000" b="1" dirty="0" err="1" smtClean="0"/>
              <a:t>Волошинского</a:t>
            </a:r>
            <a:r>
              <a:rPr lang="ru-RU" sz="2000" b="1" dirty="0" smtClean="0"/>
              <a:t> сельского поселения </a:t>
            </a:r>
            <a:r>
              <a:rPr lang="ru-RU" sz="2000" b="1" dirty="0" err="1" smtClean="0"/>
              <a:t>Миллеровского</a:t>
            </a:r>
            <a:r>
              <a:rPr lang="ru-RU" sz="2000" b="1" dirty="0" smtClean="0"/>
              <a:t> района</a:t>
            </a:r>
            <a:br>
              <a:rPr lang="ru-RU" sz="2000" b="1" dirty="0" smtClean="0"/>
            </a:br>
            <a:r>
              <a:rPr lang="ru-RU" sz="2000" b="1" dirty="0" smtClean="0"/>
              <a:t>на социальную политику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25" name="TextBox 1"/>
          <p:cNvSpPr txBox="1"/>
          <p:nvPr/>
        </p:nvSpPr>
        <p:spPr>
          <a:xfrm>
            <a:off x="467544" y="4941168"/>
            <a:ext cx="792088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2018 г.</a:t>
            </a:r>
            <a:endParaRPr lang="ru-RU" sz="1200" b="1" dirty="0"/>
          </a:p>
        </p:txBody>
      </p:sp>
      <p:sp>
        <p:nvSpPr>
          <p:cNvPr id="26" name="TextBox 1"/>
          <p:cNvSpPr txBox="1"/>
          <p:nvPr/>
        </p:nvSpPr>
        <p:spPr>
          <a:xfrm>
            <a:off x="1907704" y="4941168"/>
            <a:ext cx="86409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2019 г.</a:t>
            </a:r>
            <a:endParaRPr lang="ru-RU" sz="1200" b="1" dirty="0"/>
          </a:p>
        </p:txBody>
      </p:sp>
      <p:sp>
        <p:nvSpPr>
          <p:cNvPr id="27" name="TextBox 1"/>
          <p:cNvSpPr txBox="1"/>
          <p:nvPr/>
        </p:nvSpPr>
        <p:spPr>
          <a:xfrm>
            <a:off x="3419872" y="4941168"/>
            <a:ext cx="864096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200" b="1" dirty="0" smtClean="0"/>
              <a:t>2020 г.</a:t>
            </a:r>
            <a:endParaRPr lang="ru-RU" sz="1200" b="1" dirty="0"/>
          </a:p>
        </p:txBody>
      </p:sp>
      <p:sp>
        <p:nvSpPr>
          <p:cNvPr id="30" name="TextBox 1"/>
          <p:cNvSpPr txBox="1"/>
          <p:nvPr/>
        </p:nvSpPr>
        <p:spPr>
          <a:xfrm>
            <a:off x="4714876" y="1571612"/>
            <a:ext cx="1008112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31" name="TextBox 1"/>
          <p:cNvSpPr txBox="1"/>
          <p:nvPr/>
        </p:nvSpPr>
        <p:spPr>
          <a:xfrm>
            <a:off x="2555776" y="1484784"/>
            <a:ext cx="936104" cy="288032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endParaRPr lang="ru-RU" sz="1200" b="1" dirty="0">
              <a:cs typeface="Times New Roman" pitchFamily="18" charset="0"/>
            </a:endParaRPr>
          </a:p>
        </p:txBody>
      </p:sp>
      <p:sp>
        <p:nvSpPr>
          <p:cNvPr id="35" name="Цилиндр 34"/>
          <p:cNvSpPr/>
          <p:nvPr/>
        </p:nvSpPr>
        <p:spPr>
          <a:xfrm>
            <a:off x="5148064" y="4005064"/>
            <a:ext cx="144018" cy="214291"/>
          </a:xfrm>
          <a:prstGeom prst="can">
            <a:avLst/>
          </a:prstGeom>
          <a:solidFill>
            <a:srgbClr val="660033"/>
          </a:solidFill>
          <a:ln w="9525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3" name="Содержимое 12"/>
          <p:cNvSpPr>
            <a:spLocks noGrp="1"/>
          </p:cNvSpPr>
          <p:nvPr>
            <p:ph idx="1"/>
          </p:nvPr>
        </p:nvSpPr>
        <p:spPr>
          <a:xfrm>
            <a:off x="214282" y="1285860"/>
            <a:ext cx="8472518" cy="5786478"/>
          </a:xfrm>
        </p:spPr>
        <p:txBody>
          <a:bodyPr/>
          <a:lstStyle/>
          <a:p>
            <a:pPr algn="ctr">
              <a:buNone/>
            </a:pPr>
            <a:r>
              <a:rPr lang="ru-RU" sz="2000" i="1" dirty="0" smtClean="0"/>
              <a:t>Выплата государственной пенсии за выслугу лет лицам, замещавшим муниципальные должности и должности муниципальной службы</a:t>
            </a:r>
          </a:p>
          <a:p>
            <a:pPr algn="ctr"/>
            <a:r>
              <a:rPr lang="ru-RU" sz="1800" dirty="0" smtClean="0"/>
              <a:t>2018 год – 230,7 тыс.рублей</a:t>
            </a:r>
          </a:p>
          <a:p>
            <a:pPr algn="ctr"/>
            <a:r>
              <a:rPr lang="ru-RU" sz="1800" dirty="0" smtClean="0"/>
              <a:t>2019 год – 230,7 тыс.рублей                                                                                        </a:t>
            </a:r>
          </a:p>
          <a:p>
            <a:pPr algn="ctr"/>
            <a:r>
              <a:rPr lang="ru-RU" sz="1800" dirty="0" smtClean="0"/>
              <a:t>2020 год – 230,7 тыс.рублей</a:t>
            </a:r>
            <a:endParaRPr lang="ru-RU" sz="1800" dirty="0"/>
          </a:p>
        </p:txBody>
      </p:sp>
      <p:pic>
        <p:nvPicPr>
          <p:cNvPr id="14" name="Рисунок 13" descr="image152204678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57158" y="3571876"/>
            <a:ext cx="4929222" cy="357187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 descr="Ключи квартира.jpg"/>
          <p:cNvPicPr>
            <a:picLocks noChangeAspect="1"/>
          </p:cNvPicPr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0" y="2060848"/>
            <a:ext cx="6038850" cy="2463527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22" name="Рисунок 21" descr="Ключи квартира.jpg"/>
          <p:cNvPicPr/>
          <p:nvPr/>
        </p:nvPicPr>
        <p:blipFill>
          <a:blip r:embed="rId2" cstate="print">
            <a:lum bright="20000"/>
          </a:blip>
          <a:stretch>
            <a:fillRect/>
          </a:stretch>
        </p:blipFill>
        <p:spPr>
          <a:xfrm>
            <a:off x="1547664" y="1124744"/>
            <a:ext cx="6038850" cy="4524375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16" name="Rectangle 32"/>
          <p:cNvSpPr>
            <a:spLocks noChangeArrowheads="1"/>
          </p:cNvSpPr>
          <p:nvPr/>
        </p:nvSpPr>
        <p:spPr bwMode="gray">
          <a:xfrm flipH="1">
            <a:off x="-1692695" y="6903715"/>
            <a:ext cx="2088232" cy="125684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16200000" scaled="1"/>
            <a:tileRect/>
          </a:gradFill>
          <a:ln w="12700">
            <a:noFill/>
            <a:miter lim="800000"/>
            <a:headEnd/>
            <a:tailEnd/>
          </a:ln>
          <a:effectLst/>
        </p:spPr>
        <p:txBody>
          <a:bodyPr lIns="108000" tIns="108000" rIns="144000" bIns="72000"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190500" indent="-190500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  <a:buFont typeface="Wingdings" pitchFamily="2" charset="2"/>
              <a:buChar char="§"/>
              <a:defRPr/>
            </a:pPr>
            <a:endParaRPr lang="de-DE" noProof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23528" y="2492896"/>
            <a:ext cx="5184576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-72008" y="3501008"/>
            <a:ext cx="6192688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 Box 29"/>
          <p:cNvSpPr txBox="1">
            <a:spLocks noChangeArrowheads="1"/>
          </p:cNvSpPr>
          <p:nvPr/>
        </p:nvSpPr>
        <p:spPr bwMode="gray">
          <a:xfrm>
            <a:off x="4283968" y="1340768"/>
            <a:ext cx="136815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en-US" sz="1200" b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Text Box 29"/>
          <p:cNvSpPr txBox="1">
            <a:spLocks noChangeArrowheads="1"/>
          </p:cNvSpPr>
          <p:nvPr/>
        </p:nvSpPr>
        <p:spPr bwMode="gray">
          <a:xfrm>
            <a:off x="5148064" y="2852936"/>
            <a:ext cx="864097" cy="56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600" b="1" dirty="0" smtClean="0">
              <a:solidFill>
                <a:schemeClr val="bg1"/>
              </a:solidFill>
            </a:endParaRPr>
          </a:p>
          <a:p>
            <a:pPr algn="ctr"/>
            <a:endParaRPr lang="en-US" sz="15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9" name="Text Box 29"/>
          <p:cNvSpPr txBox="1">
            <a:spLocks noChangeArrowheads="1"/>
          </p:cNvSpPr>
          <p:nvPr/>
        </p:nvSpPr>
        <p:spPr bwMode="gray">
          <a:xfrm>
            <a:off x="6228184" y="3969931"/>
            <a:ext cx="2448272" cy="323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endParaRPr lang="ru-RU" sz="1500" b="1" dirty="0" smtClean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596336" y="5301208"/>
            <a:ext cx="1296144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300" b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576" y="5373216"/>
            <a:ext cx="66967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Заголовок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Обеспечение жильем жителей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1547664" y="2708920"/>
          <a:ext cx="7128792" cy="2304256"/>
        </p:xfrm>
        <a:graphic>
          <a:graphicData uri="http://schemas.openxmlformats.org/drawingml/2006/table">
            <a:tbl>
              <a:tblPr/>
              <a:tblGrid>
                <a:gridCol w="4137096"/>
                <a:gridCol w="997232"/>
                <a:gridCol w="997232"/>
                <a:gridCol w="997232"/>
              </a:tblGrid>
              <a:tr h="2304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b="1" dirty="0">
                          <a:latin typeface="Times New Roman"/>
                          <a:ea typeface="Times New Roman"/>
                          <a:cs typeface="Times New Roman"/>
                        </a:rPr>
                        <a:t>Обеспечение жильем молодых семей и молодых специалистов, проживающих и работающих в сельской </a:t>
                      </a:r>
                      <a:r>
                        <a:rPr lang="ru-RU" sz="1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местности: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2018 год- 47,4 тысяч рублей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2019 год- 0,0 тысяч рублей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latin typeface="Times New Roman"/>
                          <a:ea typeface="Times New Roman"/>
                          <a:cs typeface="Times New Roman"/>
                        </a:rPr>
                        <a:t>2020 год- 14,0 тысяч рублей</a:t>
                      </a:r>
                      <a:endParaRPr lang="ru-RU" sz="18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1467" marR="4146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кругленный прямоугольник 11"/>
          <p:cNvSpPr/>
          <p:nvPr/>
        </p:nvSpPr>
        <p:spPr>
          <a:xfrm>
            <a:off x="1043608" y="692696"/>
            <a:ext cx="2664296" cy="2448272"/>
          </a:xfrm>
          <a:prstGeom prst="round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Прогноз социально-экономического развития </a:t>
            </a:r>
            <a:r>
              <a:rPr lang="ru-RU" sz="1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algn="ctr"/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436096" y="692696"/>
            <a:ext cx="2664296" cy="2448272"/>
          </a:xfrm>
          <a:prstGeom prst="round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и налоговой политики </a:t>
            </a:r>
            <a:r>
              <a:rPr lang="ru-RU" sz="1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2018-2020 годы </a:t>
            </a:r>
          </a:p>
          <a:p>
            <a:pPr lvl="0"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(Постановление АССП от 26.09.2017 № 79)</a:t>
            </a:r>
            <a:endParaRPr lang="ru-RU" sz="1400" dirty="0" smtClean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043608" y="4509120"/>
            <a:ext cx="2592288" cy="1728192"/>
          </a:xfrm>
          <a:prstGeom prst="roundRect">
            <a:avLst/>
          </a:prstGeom>
          <a:solidFill>
            <a:srgbClr val="7EEA9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Муниципальные программы </a:t>
            </a:r>
            <a:r>
              <a:rPr lang="ru-RU" sz="1400" b="1" dirty="0" err="1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</a:t>
            </a:r>
          </a:p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(изменения в них)</a:t>
            </a:r>
            <a:endParaRPr lang="ru-RU" sz="1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92080" y="4509120"/>
            <a:ext cx="2664296" cy="165618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областной закон «Об областном бюджете на 2018 год и на плановый период 2019 и 2020 годов»</a:t>
            </a:r>
            <a:endParaRPr lang="ru-RU" sz="1400" b="1" dirty="0"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Двойная стрелка влево/вправо 15"/>
          <p:cNvSpPr/>
          <p:nvPr/>
        </p:nvSpPr>
        <p:spPr>
          <a:xfrm>
            <a:off x="107504" y="2924944"/>
            <a:ext cx="9036496" cy="1728192"/>
          </a:xfrm>
          <a:prstGeom prst="leftRightArrow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Основа формирования бюджета </a:t>
            </a:r>
            <a:r>
              <a:rPr lang="ru-RU" sz="1600" b="1" spc="150" dirty="0" err="1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Волошинского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сельского поселения </a:t>
            </a:r>
            <a:r>
              <a:rPr lang="ru-RU" sz="1600" b="1" spc="150" dirty="0" err="1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Миллеровского</a:t>
            </a: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района</a:t>
            </a:r>
            <a:b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600" b="1" spc="150" dirty="0" smtClean="0">
                <a:ln w="11430"/>
                <a:solidFill>
                  <a:srgbClr val="0033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2018 год и на плановый период 2019 и 2020 годов</a:t>
            </a:r>
          </a:p>
          <a:p>
            <a:endParaRPr lang="ru-RU" sz="1600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ctr"/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 descr="8460f1cef19c00e0ccd2bdc0a4181473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0975" y="514350"/>
            <a:ext cx="8782050" cy="58293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115212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бюджету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Волошинского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сельского поселения </a:t>
            </a:r>
            <a:r>
              <a:rPr lang="ru-RU" sz="23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Миллеровского</a:t>
            </a: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района на 2018-2020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</p:nvPr>
        </p:nvGraphicFramePr>
        <p:xfrm>
          <a:off x="467544" y="1776541"/>
          <a:ext cx="8208912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48784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2018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(бюджет)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2019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(бюджет)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2020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(бюджет)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7193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9 692,9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8 004,0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 6 773,7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298129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653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6 875,1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3 483,8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3 574,6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06539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189,7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191,8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198,7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81307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 и 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2 628,1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4 328,4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3 000,4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775848" y="1268760"/>
            <a:ext cx="1368152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928694"/>
          </a:xfrm>
        </p:spPr>
        <p:txBody>
          <a:bodyPr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сельского поселения на 2018 год – 14 412,5тыс. рублей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1472" y="1357298"/>
            <a:ext cx="3928520" cy="857256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b="1" dirty="0" smtClean="0"/>
              <a:t> «</a:t>
            </a:r>
            <a:r>
              <a:rPr lang="ru-RU" sz="1100" b="1" dirty="0" smtClean="0"/>
              <a:t>Управление муниципальными финансами и создание условий для эффективного управления муниципальными финансами» -         4 545,6 тыс. руб.- 31,5%</a:t>
            </a:r>
            <a:endParaRPr lang="ru-RU" sz="1100" dirty="0"/>
          </a:p>
        </p:txBody>
      </p:sp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500034" y="3357562"/>
            <a:ext cx="2602632" cy="79208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buNone/>
            </a:pPr>
            <a:r>
              <a:rPr lang="ru-RU" sz="1400" b="1" dirty="0" smtClean="0"/>
              <a:t> </a:t>
            </a:r>
            <a:r>
              <a:rPr lang="ru-RU" sz="1100" b="1" dirty="0" smtClean="0"/>
              <a:t>«Социальная поддержка граждан» -                        230,7 тыс. руб.- 2,2%</a:t>
            </a:r>
            <a:endParaRPr lang="ru-RU" sz="1100" dirty="0"/>
          </a:p>
        </p:txBody>
      </p:sp>
      <p:sp>
        <p:nvSpPr>
          <p:cNvPr id="10" name="Содержимое 8"/>
          <p:cNvSpPr txBox="1">
            <a:spLocks/>
          </p:cNvSpPr>
          <p:nvPr/>
        </p:nvSpPr>
        <p:spPr bwMode="auto">
          <a:xfrm>
            <a:off x="4929190" y="1357298"/>
            <a:ext cx="3672408" cy="928694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1100" b="1" dirty="0" smtClean="0"/>
              <a:t>Защита населения и территории от чрезвычайных ситуаций, обеспечение пожарной безопасности и безопасности людей на водных объектах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-                        27,0,0 тыс. руб.- 0,2%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Содержимое 8"/>
          <p:cNvSpPr txBox="1">
            <a:spLocks/>
          </p:cNvSpPr>
          <p:nvPr/>
        </p:nvSpPr>
        <p:spPr bwMode="auto">
          <a:xfrm>
            <a:off x="428596" y="4286256"/>
            <a:ext cx="4176464" cy="85725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«</a:t>
            </a:r>
            <a:r>
              <a:rPr lang="ru-RU" sz="1100" b="1" dirty="0" smtClean="0"/>
              <a:t>Обеспечение качественными жилищно-коммунальными услугами населения </a:t>
            </a:r>
            <a:r>
              <a:rPr lang="ru-RU" sz="1100" b="1" dirty="0" err="1" smtClean="0"/>
              <a:t>Волошинского</a:t>
            </a:r>
            <a:r>
              <a:rPr lang="ru-RU" sz="1100" b="1" dirty="0" smtClean="0"/>
              <a:t> сельского поселения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» -                        </a:t>
            </a:r>
          </a:p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3 775,7 тыс. руб.- 26,2%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Содержимое 8"/>
          <p:cNvSpPr txBox="1">
            <a:spLocks/>
          </p:cNvSpPr>
          <p:nvPr/>
        </p:nvSpPr>
        <p:spPr bwMode="auto">
          <a:xfrm>
            <a:off x="3203848" y="3286124"/>
            <a:ext cx="2592288" cy="71438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b="1" dirty="0" smtClean="0"/>
              <a:t>«Информационное общество»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                     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182,3 тыс. руб.- 1,3%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Содержимое 8"/>
          <p:cNvSpPr txBox="1">
            <a:spLocks/>
          </p:cNvSpPr>
          <p:nvPr/>
        </p:nvSpPr>
        <p:spPr bwMode="auto">
          <a:xfrm>
            <a:off x="5857884" y="2357430"/>
            <a:ext cx="2819142" cy="71438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b="1" dirty="0" smtClean="0"/>
              <a:t>«Развитие культуры»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                     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5 597,8 тыс. руб.- 38,8%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Содержимое 8"/>
          <p:cNvSpPr txBox="1">
            <a:spLocks/>
          </p:cNvSpPr>
          <p:nvPr/>
        </p:nvSpPr>
        <p:spPr bwMode="auto">
          <a:xfrm>
            <a:off x="5364088" y="4653136"/>
            <a:ext cx="3240360" cy="847566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b="1" dirty="0" smtClean="0"/>
              <a:t>«Обеспечение доступным и комфортным жильем населения  </a:t>
            </a:r>
            <a:r>
              <a:rPr lang="ru-RU" sz="1100" b="1" dirty="0" err="1" smtClean="0"/>
              <a:t>Волошинского</a:t>
            </a:r>
            <a:r>
              <a:rPr lang="ru-RU" sz="1100" b="1" dirty="0" smtClean="0"/>
              <a:t> сельского поселения»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47,4 тыс. руб.- 0,3%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42911" y="2857496"/>
            <a:ext cx="378621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lt1"/>
                </a:solidFill>
              </a:rPr>
              <a:t> </a:t>
            </a:r>
            <a:endParaRPr lang="ru-RU" sz="1400" dirty="0"/>
          </a:p>
        </p:txBody>
      </p:sp>
      <p:sp>
        <p:nvSpPr>
          <p:cNvPr id="16" name="Содержимое 8"/>
          <p:cNvSpPr txBox="1">
            <a:spLocks/>
          </p:cNvSpPr>
          <p:nvPr/>
        </p:nvSpPr>
        <p:spPr bwMode="auto">
          <a:xfrm>
            <a:off x="571472" y="2428868"/>
            <a:ext cx="4071966" cy="714380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b="1" dirty="0" smtClean="0"/>
              <a:t>«Обеспечение  общественного  порядка и противодействие коррупции»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                    </a:t>
            </a:r>
          </a:p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6,0 тыс. руб.- 0,04%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7" name="Содержимое 8"/>
          <p:cNvSpPr txBox="1">
            <a:spLocks/>
          </p:cNvSpPr>
          <p:nvPr/>
        </p:nvSpPr>
        <p:spPr bwMode="auto">
          <a:xfrm>
            <a:off x="6010284" y="3214686"/>
            <a:ext cx="2819142" cy="1357322"/>
          </a:xfrm>
          <a:prstGeom prst="round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365125" lvl="0" indent="-255588" algn="ctr" eaLnBrk="0" hangingPunct="0">
              <a:spcBef>
                <a:spcPts val="300"/>
              </a:spcBef>
              <a:buClr>
                <a:srgbClr val="9BBB59"/>
              </a:buClr>
              <a:buFont typeface="Georgia" pitchFamily="18" charset="0"/>
              <a:buChar char="•"/>
            </a:pP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ru-RU" sz="1100" b="1" dirty="0" smtClean="0"/>
              <a:t>«Формирование современной городской среды на территории муниципального образования «</a:t>
            </a:r>
            <a:r>
              <a:rPr lang="ru-RU" sz="1100" b="1" dirty="0" err="1" smtClean="0"/>
              <a:t>Волошинское</a:t>
            </a:r>
            <a:r>
              <a:rPr lang="ru-RU" sz="1100" b="1" dirty="0" smtClean="0"/>
              <a:t> сельское поселение»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                       </a:t>
            </a:r>
            <a:r>
              <a:rPr kumimoji="0" lang="ru-RU" sz="11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5 597,8 тыс. руб.- 11,0%</a:t>
            </a:r>
            <a:endParaRPr kumimoji="0" lang="ru-RU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127.jpg"/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lum bright="20000" contrast="-10000"/>
          </a:blip>
          <a:stretch>
            <a:fillRect/>
          </a:stretch>
        </p:blipFill>
        <p:spPr>
          <a:xfrm>
            <a:off x="0" y="1700808"/>
            <a:ext cx="9144000" cy="4680520"/>
          </a:xfrm>
          <a:prstGeom prst="rect">
            <a:avLst/>
          </a:prstGeom>
          <a:effectLst>
            <a:glow rad="228600">
              <a:schemeClr val="accent1">
                <a:satMod val="175000"/>
                <a:alpha val="40000"/>
              </a:schemeClr>
            </a:glow>
            <a:softEdge rad="127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382000" cy="792088"/>
          </a:xfrm>
        </p:spPr>
        <p:txBody>
          <a:bodyPr>
            <a:noAutofit/>
          </a:bodyPr>
          <a:lstStyle/>
          <a:p>
            <a:pPr algn="ctr"/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Структура муниципального долга </a:t>
            </a:r>
            <a:b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800" b="1" kern="0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Волошинского</a:t>
            </a:r>
            <a:r>
              <a:rPr lang="ru-RU" sz="28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сельского поселения на 2018-2020 годы</a:t>
            </a: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/>
            </a:r>
            <a:b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</a:br>
            <a:r>
              <a:rPr lang="ru-RU" sz="2400" b="1" kern="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                                                                         </a:t>
            </a:r>
            <a:r>
              <a:rPr lang="ru-RU" sz="1600" i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Arial"/>
                <a:cs typeface="Arial" pitchFamily="34" charset="0"/>
              </a:rPr>
              <a:t>(тыс. рублей)</a:t>
            </a:r>
            <a:endParaRPr lang="ru-RU" sz="1600" i="1" dirty="0">
              <a:solidFill>
                <a:schemeClr val="tx1"/>
              </a:solidFill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2348880"/>
          <a:ext cx="8424936" cy="1760709"/>
        </p:xfrm>
        <a:graphic>
          <a:graphicData uri="http://schemas.openxmlformats.org/drawingml/2006/table">
            <a:tbl>
              <a:tblPr/>
              <a:tblGrid>
                <a:gridCol w="3547341"/>
                <a:gridCol w="1773671"/>
                <a:gridCol w="1551962"/>
                <a:gridCol w="1551962"/>
              </a:tblGrid>
              <a:tr h="60701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Наименование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Сумма долга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5708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вида долгового обязательства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01.01.2019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на</a:t>
                      </a:r>
                      <a:r>
                        <a:rPr lang="ru-RU" sz="1800" b="0" i="1" u="none" strike="noStrike" baseline="0" dirty="0" smtClean="0">
                          <a:latin typeface="Arial" pitchFamily="34" charset="0"/>
                          <a:cs typeface="Arial" pitchFamily="34" charset="0"/>
                        </a:rPr>
                        <a:t> 01.01.2020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i="1" u="none" strike="noStrike" dirty="0">
                          <a:latin typeface="Arial" pitchFamily="34" charset="0"/>
                          <a:cs typeface="Arial" pitchFamily="34" charset="0"/>
                        </a:rPr>
                        <a:t>на </a:t>
                      </a:r>
                      <a:r>
                        <a:rPr lang="ru-RU" sz="1800" b="0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01.01.2021</a:t>
                      </a:r>
                      <a:endParaRPr lang="ru-RU" sz="1800" b="0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9851">
                <a:tc>
                  <a:txBody>
                    <a:bodyPr/>
                    <a:lstStyle/>
                    <a:p>
                      <a:pPr algn="l" fontAlgn="ctr"/>
                      <a:r>
                        <a:rPr lang="ru-RU" sz="20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Муниципальный </a:t>
                      </a:r>
                      <a:r>
                        <a:rPr lang="ru-RU" sz="2000" b="1" i="1" u="none" strike="noStrike" dirty="0">
                          <a:latin typeface="Arial" pitchFamily="34" charset="0"/>
                          <a:cs typeface="Arial" pitchFamily="34" charset="0"/>
                        </a:rPr>
                        <a:t>долг, всего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1" i="1" u="none" strike="noStrike" dirty="0" smtClean="0"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1800" b="1" i="1" u="none" strike="noStrike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2CB140C-AFBD-4E60-A7B9-6BAF586F08E8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251520" y="548680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Особенности составления бюджета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на 2018 год и на плановый период 2019 и 2020 годов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l" rotWithShape="0">
                  <a:schemeClr val="tx1">
                    <a:lumMod val="95000"/>
                    <a:lumOff val="5000"/>
                  </a:schemeClr>
                </a:outerShdw>
              </a:effectLst>
            </a:endParaRPr>
          </a:p>
        </p:txBody>
      </p:sp>
      <p:sp>
        <p:nvSpPr>
          <p:cNvPr id="25" name="Rectangle 10"/>
          <p:cNvSpPr>
            <a:spLocks noChangeArrowheads="1"/>
          </p:cNvSpPr>
          <p:nvPr/>
        </p:nvSpPr>
        <p:spPr bwMode="gray">
          <a:xfrm>
            <a:off x="-252536" y="1484784"/>
            <a:ext cx="8424936" cy="1008112"/>
          </a:xfrm>
          <a:prstGeom prst="rect">
            <a:avLst/>
          </a:prstGeom>
          <a:gradFill rotWithShape="1">
            <a:gsLst>
              <a:gs pos="0">
                <a:srgbClr val="93B1FD">
                  <a:gamma/>
                  <a:tint val="0"/>
                  <a:invGamma/>
                  <a:alpha val="0"/>
                </a:srgbClr>
              </a:gs>
              <a:gs pos="100000">
                <a:srgbClr val="93B1FD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7668344" y="1340768"/>
            <a:ext cx="1152128" cy="1152128"/>
            <a:chOff x="2016" y="1920"/>
            <a:chExt cx="1680" cy="1680"/>
          </a:xfrm>
        </p:grpSpPr>
        <p:sp>
          <p:nvSpPr>
            <p:cNvPr id="29" name="Oval 13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3B1FD"/>
                </a:gs>
                <a:gs pos="100000">
                  <a:srgbClr val="93B1FD">
                    <a:gamma/>
                    <a:shade val="3019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0" name="Freeform 14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3B1F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2" name="Rectangle 17"/>
          <p:cNvSpPr>
            <a:spLocks noChangeArrowheads="1"/>
          </p:cNvSpPr>
          <p:nvPr/>
        </p:nvSpPr>
        <p:spPr bwMode="gray">
          <a:xfrm>
            <a:off x="0" y="2636912"/>
            <a:ext cx="7380312" cy="720080"/>
          </a:xfrm>
          <a:prstGeom prst="rect">
            <a:avLst/>
          </a:prstGeom>
          <a:gradFill rotWithShape="1">
            <a:gsLst>
              <a:gs pos="0">
                <a:srgbClr val="99CC00">
                  <a:gamma/>
                  <a:tint val="0"/>
                  <a:invGamma/>
                  <a:alpha val="0"/>
                </a:srgbClr>
              </a:gs>
              <a:gs pos="100000">
                <a:srgbClr val="99CC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ru-RU" dirty="0" smtClean="0"/>
              <a:t> </a:t>
            </a:r>
            <a:endParaRPr lang="en-US" dirty="0"/>
          </a:p>
        </p:txBody>
      </p: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7164288" y="2492896"/>
            <a:ext cx="1152128" cy="1080120"/>
            <a:chOff x="2016" y="1920"/>
            <a:chExt cx="1680" cy="1680"/>
          </a:xfrm>
        </p:grpSpPr>
        <p:sp>
          <p:nvSpPr>
            <p:cNvPr id="36" name="Oval 20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37" name="Freeform 21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99CC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395536" y="2636912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составе основных характеристик бюджета не предусматриваются условно-утверждаемые расходы </a:t>
            </a:r>
          </a:p>
        </p:txBody>
      </p:sp>
      <p:sp>
        <p:nvSpPr>
          <p:cNvPr id="39" name="Rectangle 4"/>
          <p:cNvSpPr>
            <a:spLocks noChangeArrowheads="1"/>
          </p:cNvSpPr>
          <p:nvPr/>
        </p:nvSpPr>
        <p:spPr bwMode="gray">
          <a:xfrm>
            <a:off x="-108520" y="3573016"/>
            <a:ext cx="7704856" cy="1152128"/>
          </a:xfrm>
          <a:prstGeom prst="rect">
            <a:avLst/>
          </a:prstGeom>
          <a:gradFill rotWithShape="1">
            <a:gsLst>
              <a:gs pos="0">
                <a:srgbClr val="FF9900">
                  <a:gamma/>
                  <a:tint val="0"/>
                  <a:invGamma/>
                  <a:alpha val="0"/>
                </a:srgbClr>
              </a:gs>
              <a:gs pos="100000">
                <a:srgbClr val="FF990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4" name="Group 5"/>
          <p:cNvGrpSpPr>
            <a:grpSpLocks/>
          </p:cNvGrpSpPr>
          <p:nvPr/>
        </p:nvGrpSpPr>
        <p:grpSpPr bwMode="auto">
          <a:xfrm>
            <a:off x="6876256" y="3573016"/>
            <a:ext cx="1152128" cy="1152129"/>
            <a:chOff x="2016" y="1920"/>
            <a:chExt cx="1680" cy="1680"/>
          </a:xfrm>
        </p:grpSpPr>
        <p:sp>
          <p:nvSpPr>
            <p:cNvPr id="41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00"/>
                </a:gs>
                <a:gs pos="100000">
                  <a:srgbClr val="FF9900">
                    <a:gamma/>
                    <a:shade val="2431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42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44" name="Text Box 33"/>
          <p:cNvSpPr txBox="1">
            <a:spLocks noChangeArrowheads="1"/>
          </p:cNvSpPr>
          <p:nvPr/>
        </p:nvSpPr>
        <p:spPr bwMode="auto">
          <a:xfrm>
            <a:off x="395536" y="3501008"/>
            <a:ext cx="7056784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Параметры планового периода в ведомственной структуре </a:t>
            </a:r>
          </a:p>
          <a:p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расходов сформированы в виде абсолютных величин </a:t>
            </a:r>
            <a:br>
              <a:rPr lang="ru-RU" sz="1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700" b="1" dirty="0" smtClean="0">
                <a:latin typeface="Times New Roman" pitchFamily="18" charset="0"/>
                <a:cs typeface="Times New Roman" pitchFamily="18" charset="0"/>
              </a:rPr>
              <a:t>(без увеличения или уменьшения утверждённых параметров трёхлетнего бюджета)</a:t>
            </a:r>
          </a:p>
          <a:p>
            <a:pPr algn="ctr"/>
            <a:endParaRPr lang="en-US" sz="1600" b="1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gray">
          <a:xfrm>
            <a:off x="0" y="4869160"/>
            <a:ext cx="8316416" cy="1080120"/>
          </a:xfrm>
          <a:prstGeom prst="rect">
            <a:avLst/>
          </a:prstGeom>
          <a:gradFill rotWithShape="1">
            <a:gsLst>
              <a:gs pos="0">
                <a:srgbClr val="FF6699">
                  <a:gamma/>
                  <a:tint val="0"/>
                  <a:invGamma/>
                  <a:alpha val="0"/>
                </a:srgbClr>
              </a:gs>
              <a:gs pos="100000">
                <a:srgbClr val="FF669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US" dirty="0"/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7812360" y="4797153"/>
            <a:ext cx="1152128" cy="1152128"/>
            <a:chOff x="2016" y="1920"/>
            <a:chExt cx="1680" cy="1680"/>
          </a:xfrm>
        </p:grpSpPr>
        <p:sp>
          <p:nvSpPr>
            <p:cNvPr id="52" name="Oval 6"/>
            <p:cNvSpPr>
              <a:spLocks noChangeArrowheads="1"/>
            </p:cNvSpPr>
            <p:nvPr/>
          </p:nvSpPr>
          <p:spPr bwMode="gray">
            <a:xfrm>
              <a:off x="2016" y="1920"/>
              <a:ext cx="1680" cy="1680"/>
            </a:xfrm>
            <a:prstGeom prst="ellipse">
              <a:avLst/>
            </a:prstGeom>
            <a:gradFill rotWithShape="1">
              <a:gsLst>
                <a:gs pos="0">
                  <a:srgbClr val="FF9999"/>
                </a:gs>
                <a:gs pos="100000">
                  <a:srgbClr val="FF9999">
                    <a:gamma/>
                    <a:shade val="39216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53" name="Freeform 7"/>
            <p:cNvSpPr>
              <a:spLocks/>
            </p:cNvSpPr>
            <p:nvPr/>
          </p:nvSpPr>
          <p:spPr bwMode="gray">
            <a:xfrm>
              <a:off x="2208" y="1948"/>
              <a:ext cx="1296" cy="634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lnTo>
                    <a:pt x="1301" y="401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F7C80">
                    <a:tint val="66000"/>
                    <a:satMod val="160000"/>
                  </a:srgbClr>
                </a:gs>
                <a:gs pos="50000">
                  <a:srgbClr val="FF7C80">
                    <a:tint val="44500"/>
                    <a:satMod val="160000"/>
                  </a:srgbClr>
                </a:gs>
                <a:gs pos="100000">
                  <a:srgbClr val="FF7C80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0">
                  <a:solidFill>
                    <a:srgbClr val="BBF6EE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55" name="TextBox 54"/>
          <p:cNvSpPr txBox="1"/>
          <p:nvPr/>
        </p:nvSpPr>
        <p:spPr>
          <a:xfrm>
            <a:off x="395536" y="4869160"/>
            <a:ext cx="7488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Оптимизирован формат и состав приложений к проекту, утверждающих бюджетные ассигнования. Предусмотрено их формирование не раздельно в отношении показателей очередного финансового года и показателей планового периода, а в качестве единого приложения на три года</a:t>
            </a:r>
            <a:endParaRPr lang="en-US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Номер слайда 3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  <p:sp>
        <p:nvSpPr>
          <p:cNvPr id="35" name="Text Box 31"/>
          <p:cNvSpPr txBox="1">
            <a:spLocks noChangeArrowheads="1"/>
          </p:cNvSpPr>
          <p:nvPr/>
        </p:nvSpPr>
        <p:spPr bwMode="auto">
          <a:xfrm>
            <a:off x="395536" y="1484784"/>
            <a:ext cx="6984776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Приостановлена норма о необходимости принятия решений о внесении изменений в законодательство о налогах и сборах, приводящих к изменению доходов бюджета, до внесения проекта решения о бюджете в представительный орган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alpha val="48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8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908720"/>
            <a:ext cx="9144000" cy="432048"/>
          </a:xfr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 на 2018 год </a:t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и на плановый период 2019 и 2020 годов </a:t>
            </a:r>
            <a:br>
              <a:rPr lang="ru-RU" sz="2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2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4FE557B-FF79-4E09-86A0-C04C69E7BBDB}" type="slidenum">
              <a:rPr lang="ru-RU" smtClean="0"/>
              <a:pPr>
                <a:defRPr/>
              </a:pPr>
              <a:t>4</a:t>
            </a:fld>
            <a:endParaRPr lang="ru-RU" dirty="0"/>
          </a:p>
        </p:txBody>
      </p:sp>
      <p:graphicFrame>
        <p:nvGraphicFramePr>
          <p:cNvPr id="11" name="Схема 10"/>
          <p:cNvGraphicFramePr/>
          <p:nvPr/>
        </p:nvGraphicFramePr>
        <p:xfrm>
          <a:off x="0" y="3501008"/>
          <a:ext cx="9144000" cy="2911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-180528" y="2924944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пути реализации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115616" y="1844824"/>
            <a:ext cx="3168352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Наращивание темпов экономического роста </a:t>
            </a:r>
            <a:endParaRPr lang="ru-RU" b="1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5292080" y="1844824"/>
            <a:ext cx="3240360" cy="914400"/>
          </a:xfrm>
          <a:prstGeom prst="roundRect">
            <a:avLst/>
          </a:prstGeom>
          <a:solidFill>
            <a:schemeClr val="accent2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Повышение качества жизни населения </a:t>
            </a:r>
            <a:endParaRPr lang="ru-RU" b="1" dirty="0"/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-252536" y="1340768"/>
            <a:ext cx="9721079" cy="43204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Основные приоритеты бюджетной политики</a:t>
            </a:r>
            <a:endParaRPr kumimoji="0" lang="ru-RU" sz="2400" b="1" i="1" u="none" strike="noStrike" kern="1200" cap="none" spc="0" normalizeH="0" baseline="0" noProof="0" dirty="0">
              <a:ln>
                <a:noFill/>
              </a:ln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0588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5</a:t>
            </a:fld>
            <a:endParaRPr lang="ru-RU" dirty="0"/>
          </a:p>
        </p:txBody>
      </p:sp>
      <p:graphicFrame>
        <p:nvGraphicFramePr>
          <p:cNvPr id="30" name="Схема 29"/>
          <p:cNvGraphicFramePr/>
          <p:nvPr/>
        </p:nvGraphicFramePr>
        <p:xfrm>
          <a:off x="107504" y="1484784"/>
          <a:ext cx="9036496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0" y="692696"/>
            <a:ext cx="9144000" cy="7571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16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Меры, принимаемые для обеспечения сбалансированности бюджета </a:t>
            </a:r>
            <a:r>
              <a:rPr lang="ru-RU" sz="216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16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16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16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района </a:t>
            </a:r>
            <a:endParaRPr lang="ru-RU" sz="216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K:\425\БЮДЖЕТ 2016-2018\Публичные слушания\Картинки\карта 2.jpg"/>
          <p:cNvPicPr>
            <a:picLocks noChangeAspect="1" noChangeArrowheads="1"/>
          </p:cNvPicPr>
          <p:nvPr/>
        </p:nvPicPr>
        <p:blipFill>
          <a:blip r:embed="rId2" cstate="print">
            <a:lum bright="10000" contrast="-30000"/>
          </a:blip>
          <a:srcRect/>
          <a:stretch>
            <a:fillRect/>
          </a:stretch>
        </p:blipFill>
        <p:spPr bwMode="auto">
          <a:xfrm>
            <a:off x="3735001" y="692696"/>
            <a:ext cx="5157479" cy="6165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036496" cy="792088"/>
          </a:xfrm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бюджета на 2018 год и на плановый период 2019 и 2020 годов</a:t>
            </a:r>
            <a:endParaRPr lang="ru-RU" sz="2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/>
        </p:nvGraphicFramePr>
        <p:xfrm>
          <a:off x="467546" y="1772816"/>
          <a:ext cx="8280919" cy="4752528"/>
        </p:xfrm>
        <a:graphic>
          <a:graphicData uri="http://schemas.openxmlformats.org/drawingml/2006/table">
            <a:tbl>
              <a:tblPr/>
              <a:tblGrid>
                <a:gridCol w="2571850"/>
                <a:gridCol w="1903023"/>
                <a:gridCol w="1903023"/>
                <a:gridCol w="1903023"/>
              </a:tblGrid>
              <a:tr h="903502">
                <a:tc>
                  <a:txBody>
                    <a:bodyPr/>
                    <a:lstStyle/>
                    <a:p>
                      <a:pPr indent="-685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Показатель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на 2018 год</a:t>
                      </a:r>
                      <a:endParaRPr kumimoji="0" lang="ru-RU" sz="1400" b="1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</a:t>
                      </a: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2019 год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Плановые бюджетные назначения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kern="1200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 2020 год</a:t>
                      </a:r>
                      <a:endParaRPr kumimoji="0" lang="ru-RU" sz="1400" b="1" kern="1200" dirty="0" smtClean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383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</a:t>
                      </a:r>
                      <a:r>
                        <a:rPr lang="ru-RU" sz="1400" b="1" dirty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Доходы, всего</a:t>
                      </a:r>
                      <a:endParaRPr lang="ru-RU" sz="14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14 602,0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12 893,2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-68580" algn="ctr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11 828,1</a:t>
                      </a:r>
                      <a:endParaRPr kumimoji="0" lang="ru-RU" sz="1400" b="1" kern="1200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6332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Налоговые</a:t>
                      </a:r>
                      <a:r>
                        <a:rPr lang="ru-RU" sz="14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и неналоговые доходы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4 909,1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4 889,2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5 054,4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0659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Безвозмездные поступления</a:t>
                      </a:r>
                      <a:endParaRPr lang="ru-RU" sz="14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r>
                        <a:rPr kumimoji="0" lang="ru-RU" sz="1400" b="1" kern="1200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692,9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8 004,0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-6858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6 773,7</a:t>
                      </a:r>
                      <a:endParaRPr kumimoji="0" lang="ru-RU" sz="1400" b="1" kern="1200" dirty="0">
                        <a:solidFill>
                          <a:schemeClr val="accent2">
                            <a:lumMod val="75000"/>
                          </a:schemeClr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7994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Расходы, всего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14 602,0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13 730,5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12 691,0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266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III</a:t>
                      </a:r>
                      <a:r>
                        <a:rPr lang="ru-RU" sz="1400" b="1" dirty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Дефицит,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Профицит</a:t>
                      </a:r>
                      <a:endParaRPr lang="ru-RU" sz="14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0,0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-837,3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21590" algn="ctr" rtl="0" eaLnBrk="1" latinLnBrk="0" hangingPunct="1">
                        <a:spcAft>
                          <a:spcPts val="0"/>
                        </a:spcAft>
                      </a:pPr>
                      <a:r>
                        <a:rPr kumimoji="0" lang="ru-RU" sz="1400" b="1" kern="1200" dirty="0" smtClean="0">
                          <a:solidFill>
                            <a:srgbClr val="0033CC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-862,9</a:t>
                      </a:r>
                      <a:endParaRPr kumimoji="0" lang="ru-RU" sz="1400" b="1" kern="1200" dirty="0">
                        <a:solidFill>
                          <a:srgbClr val="0033CC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" name="Rectangle 4"/>
          <p:cNvSpPr>
            <a:spLocks noChangeArrowheads="1"/>
          </p:cNvSpPr>
          <p:nvPr/>
        </p:nvSpPr>
        <p:spPr bwMode="auto">
          <a:xfrm>
            <a:off x="7524328" y="1556792"/>
            <a:ext cx="1296145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/>
            <a:r>
              <a:rPr lang="ru-RU" sz="1050" b="1" dirty="0" smtClean="0">
                <a:solidFill>
                  <a:prstClr val="black"/>
                </a:solidFill>
              </a:rPr>
              <a:t>тыс. </a:t>
            </a:r>
            <a:r>
              <a:rPr lang="ru-RU" sz="105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683568" y="764704"/>
            <a:ext cx="79208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параметры бюджета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 на 2018 год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83568" y="1484785"/>
            <a:ext cx="33843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Доходы бюджета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14 602,0 тыс. рублей</a:t>
            </a:r>
            <a:endParaRPr lang="ru-RU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76056" y="1556792"/>
            <a:ext cx="30243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Расходы бюджета </a:t>
            </a:r>
          </a:p>
          <a:p>
            <a:pPr algn="ctr"/>
            <a:r>
              <a:rPr lang="ru-RU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14 602,0 тыс. рублей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220072" y="2276872"/>
            <a:ext cx="3528392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4 787,8тыс.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20072" y="2924944"/>
            <a:ext cx="3528392" cy="648072"/>
          </a:xfrm>
          <a:prstGeom prst="roundRect">
            <a:avLst/>
          </a:prstGeom>
          <a:solidFill>
            <a:srgbClr val="97E60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189,5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20072" y="3645024"/>
            <a:ext cx="3528392" cy="79208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30,0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220072" y="4509120"/>
            <a:ext cx="3528392" cy="576064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3 718,8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20072" y="5157192"/>
            <a:ext cx="3528392" cy="576064"/>
          </a:xfrm>
          <a:prstGeom prst="roundRect">
            <a:avLst/>
          </a:prstGeom>
          <a:solidFill>
            <a:srgbClr val="7EEA9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 5 597,8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5220072" y="5805264"/>
            <a:ext cx="3528392" cy="64807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                         278,1 тыс. рублей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539552" y="2132856"/>
            <a:ext cx="4176464" cy="5760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Налог на доходы физических лиц                                  945,5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39552" y="2780928"/>
            <a:ext cx="4248472" cy="504056"/>
          </a:xfrm>
          <a:prstGeom prst="round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Единый сельскохозяйственный налог                           206,6  </a:t>
            </a:r>
            <a:r>
              <a:rPr lang="ru-RU" sz="1400" dirty="0" err="1" smtClean="0">
                <a:solidFill>
                  <a:schemeClr val="tx1"/>
                </a:solidFill>
              </a:rPr>
              <a:t>тыс</a:t>
            </a:r>
            <a:r>
              <a:rPr lang="ru-RU" sz="1400" dirty="0" smtClean="0">
                <a:solidFill>
                  <a:schemeClr val="tx1"/>
                </a:solidFill>
              </a:rPr>
              <a:t> ,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39552" y="3356992"/>
            <a:ext cx="4248472" cy="504056"/>
          </a:xfrm>
          <a:prstGeom prst="roundRect">
            <a:avLst/>
          </a:prstGeom>
          <a:solidFill>
            <a:srgbClr val="CCF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Налог на имущество физических лиц                               297,4 тыс. рублей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39552" y="3933056"/>
            <a:ext cx="4248472" cy="43204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Земельный налог 3 536,4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539552" y="4437112"/>
            <a:ext cx="4320480" cy="360040"/>
          </a:xfrm>
          <a:prstGeom prst="roundRect">
            <a:avLst/>
          </a:prstGeom>
          <a:solidFill>
            <a:srgbClr val="90C5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Государственная пошлина </a:t>
            </a:r>
            <a:r>
              <a:rPr lang="ru-RU" sz="1400" dirty="0" smtClean="0">
                <a:solidFill>
                  <a:schemeClr val="tx1"/>
                </a:solidFill>
              </a:rPr>
              <a:t>79,7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9552" y="4869160"/>
            <a:ext cx="4320480" cy="648072"/>
          </a:xfrm>
          <a:prstGeom prst="roundRect">
            <a:avLst>
              <a:gd name="adj" fmla="val 12258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Доходы от использования имущества, находящегося в государственной и муниципальной собственности 32,4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539552" y="5589240"/>
            <a:ext cx="4320480" cy="432048"/>
          </a:xfrm>
          <a:prstGeom prst="roundRect">
            <a:avLst>
              <a:gd name="adj" fmla="val 12258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Штрафы, санкции, возмещение ущерба 17,7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39552" y="6093296"/>
            <a:ext cx="4392488" cy="576064"/>
          </a:xfrm>
          <a:prstGeom prst="roundRect">
            <a:avLst>
              <a:gd name="adj" fmla="val 1225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БЕЗВОЗМЕЗДНЫЕ ПОСТУПЛЕНИЯ                                    9 692,9 тыс. руб.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4" name="Рисунок 23" descr="14931041-calculator-money-pen-and-tax-act-against-the-background-of-the-certificate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9553" y="2204864"/>
            <a:ext cx="648072" cy="504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8488C4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30746344-savings-finances-economy-and-home-concept-close-up-of-man--Stock-Phot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652120" y="620688"/>
            <a:ext cx="3384376" cy="199134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836712"/>
            <a:ext cx="8928100" cy="379413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Динамика доходов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Волошинского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сельского поселения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Миллеровского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rPr>
              <a:t> района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1628800"/>
          <a:ext cx="9043988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1780" name="Rectangle 4"/>
          <p:cNvSpPr>
            <a:spLocks noChangeArrowheads="1"/>
          </p:cNvSpPr>
          <p:nvPr/>
        </p:nvSpPr>
        <p:spPr bwMode="auto">
          <a:xfrm>
            <a:off x="611560" y="1916832"/>
            <a:ext cx="1259781" cy="2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300" b="1" dirty="0" smtClean="0">
                <a:solidFill>
                  <a:prstClr val="black"/>
                </a:solidFill>
              </a:rPr>
              <a:t>тыс. </a:t>
            </a:r>
            <a:r>
              <a:rPr lang="ru-RU" sz="1300" b="1" dirty="0">
                <a:solidFill>
                  <a:prstClr val="black"/>
                </a:solidFill>
              </a:rPr>
              <a:t>рублей</a:t>
            </a:r>
          </a:p>
        </p:txBody>
      </p:sp>
      <p:sp>
        <p:nvSpPr>
          <p:cNvPr id="331795" name="Text Box 19"/>
          <p:cNvSpPr txBox="1">
            <a:spLocks noChangeArrowheads="1"/>
          </p:cNvSpPr>
          <p:nvPr/>
        </p:nvSpPr>
        <p:spPr bwMode="auto">
          <a:xfrm>
            <a:off x="2123728" y="2276872"/>
            <a:ext cx="14401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prstClr val="black"/>
                </a:solidFill>
              </a:rPr>
              <a:t>14 602,0</a:t>
            </a:r>
            <a:endParaRPr lang="ru-RU" b="1" dirty="0">
              <a:solidFill>
                <a:prstClr val="black"/>
              </a:solidFill>
            </a:endParaRPr>
          </a:p>
        </p:txBody>
      </p:sp>
      <p:sp>
        <p:nvSpPr>
          <p:cNvPr id="331812" name="Text Box 36"/>
          <p:cNvSpPr txBox="1">
            <a:spLocks noChangeArrowheads="1"/>
          </p:cNvSpPr>
          <p:nvPr/>
        </p:nvSpPr>
        <p:spPr bwMode="auto">
          <a:xfrm>
            <a:off x="6876256" y="2276872"/>
            <a:ext cx="19450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11 828,1</a:t>
            </a:r>
            <a:endParaRPr lang="ru-RU" dirty="0" smtClean="0"/>
          </a:p>
        </p:txBody>
      </p:sp>
      <p:sp>
        <p:nvSpPr>
          <p:cNvPr id="27" name="Text Box 19"/>
          <p:cNvSpPr txBox="1">
            <a:spLocks noChangeArrowheads="1"/>
          </p:cNvSpPr>
          <p:nvPr/>
        </p:nvSpPr>
        <p:spPr bwMode="auto">
          <a:xfrm>
            <a:off x="4716016" y="2204864"/>
            <a:ext cx="15850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b="1" dirty="0" smtClean="0"/>
              <a:t>12 893,2</a:t>
            </a:r>
          </a:p>
        </p:txBody>
      </p:sp>
      <p:sp>
        <p:nvSpPr>
          <p:cNvPr id="28" name="Line 34"/>
          <p:cNvSpPr>
            <a:spLocks noChangeShapeType="1"/>
          </p:cNvSpPr>
          <p:nvPr/>
        </p:nvSpPr>
        <p:spPr bwMode="auto">
          <a:xfrm>
            <a:off x="5940152" y="4149080"/>
            <a:ext cx="1008112" cy="72008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0" name="Text Box 37"/>
          <p:cNvSpPr txBox="1">
            <a:spLocks noChangeArrowheads="1"/>
          </p:cNvSpPr>
          <p:nvPr/>
        </p:nvSpPr>
        <p:spPr bwMode="auto">
          <a:xfrm rot="691417">
            <a:off x="3708851" y="3334301"/>
            <a:ext cx="96039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88,3%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18" name="Line 34"/>
          <p:cNvSpPr>
            <a:spLocks noChangeShapeType="1"/>
          </p:cNvSpPr>
          <p:nvPr/>
        </p:nvSpPr>
        <p:spPr bwMode="auto">
          <a:xfrm>
            <a:off x="3563888" y="3861048"/>
            <a:ext cx="1008112" cy="288032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Text Box 37"/>
          <p:cNvSpPr txBox="1">
            <a:spLocks noChangeArrowheads="1"/>
          </p:cNvSpPr>
          <p:nvPr/>
        </p:nvSpPr>
        <p:spPr bwMode="auto">
          <a:xfrm rot="202223">
            <a:off x="6084798" y="3650477"/>
            <a:ext cx="72306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70C0"/>
                </a:solidFill>
              </a:rPr>
              <a:t>91,7%</a:t>
            </a:r>
            <a:endParaRPr lang="ru-RU" sz="1200" b="1" dirty="0">
              <a:solidFill>
                <a:srgbClr val="0070C0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9D096-54BB-47B4-BC44-E02B886345BE}" type="slidenum">
              <a:rPr lang="ru-RU" smtClean="0"/>
              <a:pPr>
                <a:defRPr/>
              </a:pPr>
              <a:t>8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571500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Прямоугольник 11"/>
          <p:cNvSpPr>
            <a:spLocks noChangeArrowheads="1"/>
          </p:cNvSpPr>
          <p:nvPr/>
        </p:nvSpPr>
        <p:spPr bwMode="auto">
          <a:xfrm>
            <a:off x="7524328" y="1556792"/>
            <a:ext cx="161967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/>
              <a:t>тыс. </a:t>
            </a:r>
            <a:r>
              <a:rPr lang="ru-RU" sz="1400" b="1" dirty="0"/>
              <a:t>рублей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93610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НАЛОГОВЫЕ И НЕНАЛОГОВЫЕ доходы бюджета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Волошинского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СЕЛЬСКОГО ПОСЕЛЕНИЯ </a:t>
            </a: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Миллеровского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ea typeface="+mn-ea"/>
                <a:cs typeface="+mn-cs"/>
              </a:rPr>
              <a:t> района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graphicFrame>
        <p:nvGraphicFramePr>
          <p:cNvPr id="9" name="Диаграмма 9"/>
          <p:cNvGraphicFramePr>
            <a:graphicFrameLocks/>
          </p:cNvGraphicFramePr>
          <p:nvPr/>
        </p:nvGraphicFramePr>
        <p:xfrm>
          <a:off x="0" y="2132856"/>
          <a:ext cx="9396536" cy="450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0195094">
  <a:themeElements>
    <a:clrScheme name="10195094 2">
      <a:dk1>
        <a:srgbClr val="464646"/>
      </a:dk1>
      <a:lt1>
        <a:srgbClr val="FFFFFF"/>
      </a:lt1>
      <a:dk2>
        <a:srgbClr val="000000"/>
      </a:dk2>
      <a:lt2>
        <a:srgbClr val="808080"/>
      </a:lt2>
      <a:accent1>
        <a:srgbClr val="F15D5F"/>
      </a:accent1>
      <a:accent2>
        <a:srgbClr val="3366FF"/>
      </a:accent2>
      <a:accent3>
        <a:srgbClr val="FFFFFF"/>
      </a:accent3>
      <a:accent4>
        <a:srgbClr val="3A3A3A"/>
      </a:accent4>
      <a:accent5>
        <a:srgbClr val="F7B6B6"/>
      </a:accent5>
      <a:accent6>
        <a:srgbClr val="2D5CE7"/>
      </a:accent6>
      <a:hlink>
        <a:srgbClr val="F15D5F"/>
      </a:hlink>
      <a:folHlink>
        <a:srgbClr val="909090"/>
      </a:folHlink>
    </a:clrScheme>
    <a:fontScheme name="1019509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195094 1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3399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2D8A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195094 2">
        <a:dk1>
          <a:srgbClr val="464646"/>
        </a:dk1>
        <a:lt1>
          <a:srgbClr val="FFFFFF"/>
        </a:lt1>
        <a:dk2>
          <a:srgbClr val="000000"/>
        </a:dk2>
        <a:lt2>
          <a:srgbClr val="808080"/>
        </a:lt2>
        <a:accent1>
          <a:srgbClr val="F15D5F"/>
        </a:accent1>
        <a:accent2>
          <a:srgbClr val="3366FF"/>
        </a:accent2>
        <a:accent3>
          <a:srgbClr val="FFFFFF"/>
        </a:accent3>
        <a:accent4>
          <a:srgbClr val="3A3A3A"/>
        </a:accent4>
        <a:accent5>
          <a:srgbClr val="F7B6B6"/>
        </a:accent5>
        <a:accent6>
          <a:srgbClr val="2D5CE7"/>
        </a:accent6>
        <a:hlink>
          <a:srgbClr val="F15D5F"/>
        </a:hlink>
        <a:folHlink>
          <a:srgbClr val="90909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Городская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8DB3E2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9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18984</TotalTime>
  <Words>1365</Words>
  <Application>Microsoft Office PowerPoint</Application>
  <PresentationFormat>Экран (4:3)</PresentationFormat>
  <Paragraphs>272</Paragraphs>
  <Slides>22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10195094</vt:lpstr>
      <vt:lpstr>1_Городская</vt:lpstr>
      <vt:lpstr>3_Городская</vt:lpstr>
      <vt:lpstr>4_Городская</vt:lpstr>
      <vt:lpstr>19_Городская</vt:lpstr>
      <vt:lpstr>АДМИНИСТРАЦИЯ ВОЛОШИНСКОГО СЕЛЬСКОГО ПОСЕЛЕНИЯ  </vt:lpstr>
      <vt:lpstr>Слайд 2</vt:lpstr>
      <vt:lpstr>Слайд 3</vt:lpstr>
      <vt:lpstr>Бюджет на 2018 год  и на плановый период 2019 и 2020 годов  </vt:lpstr>
      <vt:lpstr>Слайд 5</vt:lpstr>
      <vt:lpstr>Основные характеристики бюджета на 2018 год и на плановый период 2019 и 2020 годов</vt:lpstr>
      <vt:lpstr>Слайд 7</vt:lpstr>
      <vt:lpstr>Динамика доходов бюджета Волошинского сельского поселения Миллеровского района</vt:lpstr>
      <vt:lpstr>НАЛОГОВЫЕ И НЕНАЛОГОВЫЕ доходы бюджета Волошинского СЕЛЬСКОГО ПОСЕЛЕНИЯ Миллеровского района</vt:lpstr>
      <vt:lpstr>Слайд 10</vt:lpstr>
      <vt:lpstr>Динамика поступлений налога на доходы физических лиц в бюджет Волошинского сельского поселения Миллеровского района </vt:lpstr>
      <vt:lpstr>Динамика расходов   бюджета Волошинского сельского поселения Миллеровского района</vt:lpstr>
      <vt:lpstr>Слайд 13</vt:lpstr>
      <vt:lpstr>Расходы на обеспечение деятельности аппарата управления в 2018 году составят 4 787,8 тыс. рублей или                         32,78 % общего объема расходов бюджета Волошинского сельского поселения  Миллеровского района</vt:lpstr>
      <vt:lpstr>Структура расходов по разделу  «Жилищно-коммунальное хозяйство»  на 2018 год и на плановый период 2019 и 2020 годов</vt:lpstr>
      <vt:lpstr>Слайд 16</vt:lpstr>
      <vt:lpstr>Динамика расходов бюджета Волошинского сельского поселения Миллеровского района по разделу 08  «Культура, кинематография»</vt:lpstr>
      <vt:lpstr>Динамика и структура расходов бюджета Волошинского сельского поселения Миллеровского района на социальную политику </vt:lpstr>
      <vt:lpstr>Обеспечение жильем жителей Волошинского сельского поселения </vt:lpstr>
      <vt:lpstr>Объемы межбюджетных трансфертов бюджету Волошинского сельского поселения Миллеровского района на 2018-2020 годы </vt:lpstr>
      <vt:lpstr>Структура муниципальных программ Волошинского сельского поселения на 2018 год – 14 412,5тыс. рублей </vt:lpstr>
      <vt:lpstr>Структура муниципального долга  Волошинского сельского поселения на 2018-2020 годы                                                                          (тыс. рублей)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Оглавление</dc:title>
  <dc:creator>Захарова</dc:creator>
  <cp:lastModifiedBy>Пользователь</cp:lastModifiedBy>
  <cp:revision>1980</cp:revision>
  <dcterms:created xsi:type="dcterms:W3CDTF">2011-10-21T12:19:44Z</dcterms:created>
  <dcterms:modified xsi:type="dcterms:W3CDTF">2018-01-18T12:52:51Z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TC101950941049</vt:lpwstr>
  </property>
</Properties>
</file>