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6BEC3D4-458D-41CD-90B0-EB8277587940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ABBD9BE-FEC3-40A8-96E6-3E9B4F9A8910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9E0FD3E-8E6F-422E-A9FC-F4FFE97BE327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50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46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94680" tIns="47160" rIns="94680" bIns="47160" anchor="ctr"/>
          <a:lstStyle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94680" tIns="47160" rIns="94680" bIns="47160"/>
          <a:lstStyle/>
          <a:p>
            <a:pPr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900">
                <a:solidFill>
                  <a:srgbClr val="000000"/>
                </a:solidFill>
                <a:latin typeface="Calibri"/>
              </a:rPr>
              <a:t>18.11.24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205E0F-6FAC-4285-929E-A73E9A80B554}" type="slidenum">
              <a:rPr lang="ru-RU" sz="190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440"/>
            <a:ext cx="9864000" cy="685692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3395160" y="836640"/>
            <a:ext cx="3144240" cy="7243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4" name="CustomShape 2"/>
          <p:cNvSpPr/>
          <p:nvPr/>
        </p:nvSpPr>
        <p:spPr>
          <a:xfrm>
            <a:off x="45360" y="958680"/>
            <a:ext cx="3210480" cy="60228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5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7560" y="44280"/>
            <a:ext cx="869400" cy="3210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46" name="CustomShape 3"/>
          <p:cNvSpPr/>
          <p:nvPr/>
        </p:nvSpPr>
        <p:spPr>
          <a:xfrm>
            <a:off x="20160" y="26640"/>
            <a:ext cx="345600" cy="3942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47" name="CustomShape 4"/>
          <p:cNvSpPr/>
          <p:nvPr/>
        </p:nvSpPr>
        <p:spPr>
          <a:xfrm>
            <a:off x="3257280" y="918000"/>
            <a:ext cx="345600" cy="3942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48" name="CustomShape 5"/>
          <p:cNvSpPr/>
          <p:nvPr/>
        </p:nvSpPr>
        <p:spPr>
          <a:xfrm>
            <a:off x="197280" y="2160"/>
            <a:ext cx="2892960" cy="958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ДЛЯ ПОСТУПЛЕНИЯ 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НА ВОЕННУЮ СЛУЖБУ 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ПО КОНТРАКТУ</a:t>
            </a:r>
            <a:endParaRPr/>
          </a:p>
        </p:txBody>
      </p:sp>
      <p:sp>
        <p:nvSpPr>
          <p:cNvPr id="49" name="CustomShape 6"/>
          <p:cNvSpPr/>
          <p:nvPr/>
        </p:nvSpPr>
        <p:spPr>
          <a:xfrm>
            <a:off x="-15480" y="904320"/>
            <a:ext cx="3360240" cy="7297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Minion Pro Cond"/>
              </a:rPr>
              <a:t>ОБРАТИТЬСЯ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FF"/>
                </a:solidFill>
                <a:latin typeface="Minion Pro Cond"/>
              </a:rPr>
              <a:t>С ЗАЯВЛЕНИЕМ (ПОДАТЬ ЗАЯВКУ) 
ВАРИАНТЫ:</a:t>
            </a:r>
            <a:endParaRPr/>
          </a:p>
        </p:txBody>
      </p:sp>
      <p:sp>
        <p:nvSpPr>
          <p:cNvPr id="50" name="CustomShape 7"/>
          <p:cNvSpPr/>
          <p:nvPr/>
        </p:nvSpPr>
        <p:spPr>
          <a:xfrm>
            <a:off x="41400" y="1625760"/>
            <a:ext cx="3215520" cy="25135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1" name="CustomShape 8"/>
          <p:cNvSpPr/>
          <p:nvPr/>
        </p:nvSpPr>
        <p:spPr>
          <a:xfrm>
            <a:off x="317520" y="1620720"/>
            <a:ext cx="2700000" cy="729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>
                <a:solidFill>
                  <a:srgbClr val="000000"/>
                </a:solidFill>
                <a:latin typeface="Calibri"/>
              </a:rPr>
              <a:t>лично, почтовым отправлением,  по телефону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в пункт отбора 
или военный комиссариат</a:t>
            </a:r>
            <a:endParaRPr/>
          </a:p>
        </p:txBody>
      </p:sp>
      <p:pic>
        <p:nvPicPr>
          <p:cNvPr id="52" name="Рисунок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60" y="1600560"/>
            <a:ext cx="405720" cy="323640"/>
          </a:xfrm>
          <a:prstGeom prst="rect">
            <a:avLst/>
          </a:prstGeom>
        </p:spPr>
      </p:pic>
      <p:sp>
        <p:nvSpPr>
          <p:cNvPr id="53" name="CustomShape 9"/>
          <p:cNvSpPr/>
          <p:nvPr/>
        </p:nvSpPr>
        <p:spPr>
          <a:xfrm>
            <a:off x="296640" y="2365560"/>
            <a:ext cx="2737800" cy="729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1400" b="1">
                <a:solidFill>
                  <a:srgbClr val="000000"/>
                </a:solidFill>
                <a:latin typeface="Calibri"/>
              </a:rPr>
              <a:t>личном кабинете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гражданина на сайте Минобороны России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b="1">
                <a:solidFill>
                  <a:srgbClr val="0000FF"/>
                </a:solidFill>
                <a:latin typeface="Calibri"/>
              </a:rPr>
              <a:t>службапоконтракту.рф</a:t>
            </a:r>
            <a:endParaRPr/>
          </a:p>
        </p:txBody>
      </p:sp>
      <p:pic>
        <p:nvPicPr>
          <p:cNvPr id="54" name="Рисунок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338920"/>
            <a:ext cx="405720" cy="323640"/>
          </a:xfrm>
          <a:prstGeom prst="rect">
            <a:avLst/>
          </a:prstGeom>
        </p:spPr>
      </p:pic>
      <p:sp>
        <p:nvSpPr>
          <p:cNvPr id="55" name="CustomShape 10"/>
          <p:cNvSpPr/>
          <p:nvPr/>
        </p:nvSpPr>
        <p:spPr>
          <a:xfrm>
            <a:off x="354240" y="3135960"/>
            <a:ext cx="2731680" cy="942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через </a:t>
            </a:r>
            <a:r>
              <a:rPr lang="ru-RU" sz="1400" b="1">
                <a:solidFill>
                  <a:srgbClr val="000000"/>
                </a:solidFill>
                <a:latin typeface="Calibri"/>
              </a:rPr>
              <a:t>электронный сервис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
«Военная служба по контракту» на </a:t>
            </a:r>
            <a:r>
              <a:rPr lang="ru-RU" sz="1400" b="1">
                <a:solidFill>
                  <a:srgbClr val="000000"/>
                </a:solidFill>
                <a:latin typeface="Calibri"/>
              </a:rPr>
              <a:t>едином портале государственных услуг   </a:t>
            </a:r>
            <a:r>
              <a:rPr lang="ru-RU" sz="1400" b="1">
                <a:solidFill>
                  <a:srgbClr val="0000FF"/>
                </a:solidFill>
                <a:latin typeface="Calibri"/>
              </a:rPr>
              <a:t>госуслуги.рф</a:t>
            </a:r>
            <a:endParaRPr/>
          </a:p>
        </p:txBody>
      </p:sp>
      <p:pic>
        <p:nvPicPr>
          <p:cNvPr id="56" name="Рисунок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9000" y="3092760"/>
            <a:ext cx="405720" cy="323640"/>
          </a:xfrm>
          <a:prstGeom prst="rect">
            <a:avLst/>
          </a:prstGeom>
        </p:spPr>
      </p:pic>
      <p:pic>
        <p:nvPicPr>
          <p:cNvPr id="57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292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58" name="CustomShape 11"/>
          <p:cNvSpPr/>
          <p:nvPr/>
        </p:nvSpPr>
        <p:spPr>
          <a:xfrm>
            <a:off x="3368880" y="30960"/>
            <a:ext cx="342360" cy="3204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59" name="CustomShape 12"/>
          <p:cNvSpPr/>
          <p:nvPr/>
        </p:nvSpPr>
        <p:spPr>
          <a:xfrm>
            <a:off x="6542640" y="750960"/>
            <a:ext cx="342360" cy="3204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60" name="CustomShape 13"/>
          <p:cNvSpPr/>
          <p:nvPr/>
        </p:nvSpPr>
        <p:spPr>
          <a:xfrm>
            <a:off x="3445200" y="56880"/>
            <a:ext cx="3098520" cy="669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ТРЕБОВАНИЯ К 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КАНДИДАТАМ </a:t>
            </a:r>
            <a:endParaRPr/>
          </a:p>
        </p:txBody>
      </p:sp>
      <p:pic>
        <p:nvPicPr>
          <p:cNvPr id="61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528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62" name="CustomShape 14"/>
          <p:cNvSpPr/>
          <p:nvPr/>
        </p:nvSpPr>
        <p:spPr>
          <a:xfrm>
            <a:off x="6681240" y="30960"/>
            <a:ext cx="342360" cy="3204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63" name="CustomShape 15"/>
          <p:cNvSpPr/>
          <p:nvPr/>
        </p:nvSpPr>
        <p:spPr>
          <a:xfrm>
            <a:off x="9855000" y="750960"/>
            <a:ext cx="342360" cy="3204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64" name="CustomShape 16"/>
          <p:cNvSpPr/>
          <p:nvPr/>
        </p:nvSpPr>
        <p:spPr>
          <a:xfrm>
            <a:off x="6696000" y="44640"/>
            <a:ext cx="3054240" cy="669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РАЗМЕРЫ </a:t>
            </a:r>
            <a:endParaRPr/>
          </a:p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ДЕНЕЖНОГО ДОВОЛЬСТВИЯ</a:t>
            </a:r>
            <a:endParaRPr/>
          </a:p>
        </p:txBody>
      </p:sp>
      <p:pic>
        <p:nvPicPr>
          <p:cNvPr id="65" name="Picture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0280" y="1217880"/>
            <a:ext cx="251640" cy="251640"/>
          </a:xfrm>
          <a:prstGeom prst="rect">
            <a:avLst/>
          </a:prstGeom>
        </p:spPr>
      </p:pic>
      <p:sp>
        <p:nvSpPr>
          <p:cNvPr id="66" name="CustomShape 17"/>
          <p:cNvSpPr/>
          <p:nvPr/>
        </p:nvSpPr>
        <p:spPr>
          <a:xfrm>
            <a:off x="3713400" y="1196640"/>
            <a:ext cx="3483000" cy="248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годен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C00000"/>
                </a:solidFill>
                <a:latin typeface="Calibri"/>
              </a:rPr>
              <a:t>по состоянию здоровья</a:t>
            </a:r>
            <a:endParaRPr/>
          </a:p>
        </p:txBody>
      </p:sp>
      <p:pic>
        <p:nvPicPr>
          <p:cNvPr id="67" name="Picture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0280" y="864000"/>
            <a:ext cx="251640" cy="251640"/>
          </a:xfrm>
          <a:prstGeom prst="rect">
            <a:avLst/>
          </a:prstGeom>
        </p:spPr>
      </p:pic>
      <p:sp>
        <p:nvSpPr>
          <p:cNvPr id="68" name="CustomShape 18"/>
          <p:cNvSpPr/>
          <p:nvPr/>
        </p:nvSpPr>
        <p:spPr>
          <a:xfrm>
            <a:off x="3713400" y="813240"/>
            <a:ext cx="297900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возраст</a:t>
            </a:r>
            <a:r>
              <a:rPr lang="ru-RU" sz="1300" b="1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от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18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лет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9" name="CustomShape 19"/>
          <p:cNvSpPr/>
          <p:nvPr/>
        </p:nvSpPr>
        <p:spPr>
          <a:xfrm>
            <a:off x="6650280" y="2455920"/>
            <a:ext cx="3176640" cy="39636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lIns="0" tIns="36000" rIns="0" bIns="108000"/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FFFFFF"/>
                </a:solidFill>
                <a:latin typeface="Calibri"/>
              </a:rPr>
              <a:t>В ЗОНЕ</a:t>
            </a:r>
            <a:endParaRPr/>
          </a:p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FFFFFF"/>
                </a:solidFill>
                <a:latin typeface="Calibri"/>
              </a:rPr>
              <a:t>СПЕЦИАЛЬНОЙ ВОЕННОЙ ОПЕРАЦИИ</a:t>
            </a:r>
            <a:endParaRPr/>
          </a:p>
        </p:txBody>
      </p:sp>
      <p:sp>
        <p:nvSpPr>
          <p:cNvPr id="70" name="CustomShape 20"/>
          <p:cNvSpPr/>
          <p:nvPr/>
        </p:nvSpPr>
        <p:spPr>
          <a:xfrm>
            <a:off x="6923160" y="2829960"/>
            <a:ext cx="2613240" cy="6624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тыс. руб. в месяц                   (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 зависимости от  воинского звания, должности и выслуги лет)</a:t>
            </a:r>
            <a:endParaRPr/>
          </a:p>
        </p:txBody>
      </p:sp>
      <p:sp>
        <p:nvSpPr>
          <p:cNvPr id="71" name="Line 21"/>
          <p:cNvSpPr/>
          <p:nvPr/>
        </p:nvSpPr>
        <p:spPr>
          <a:xfrm>
            <a:off x="6608880" y="40680"/>
            <a:ext cx="0" cy="677268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72" name="Line 22"/>
          <p:cNvSpPr/>
          <p:nvPr/>
        </p:nvSpPr>
        <p:spPr>
          <a:xfrm>
            <a:off x="3314520" y="45720"/>
            <a:ext cx="0" cy="676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pic>
        <p:nvPicPr>
          <p:cNvPr id="73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4520" y="1623960"/>
            <a:ext cx="60084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74" name="CustomShape 23"/>
          <p:cNvSpPr/>
          <p:nvPr/>
        </p:nvSpPr>
        <p:spPr>
          <a:xfrm>
            <a:off x="3390480" y="1615680"/>
            <a:ext cx="342360" cy="27252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75" name="CustomShape 24"/>
          <p:cNvSpPr/>
          <p:nvPr/>
        </p:nvSpPr>
        <p:spPr>
          <a:xfrm>
            <a:off x="6564600" y="2228040"/>
            <a:ext cx="342360" cy="27252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76" name="CustomShape 25"/>
          <p:cNvSpPr/>
          <p:nvPr/>
        </p:nvSpPr>
        <p:spPr>
          <a:xfrm>
            <a:off x="3346560" y="1734120"/>
            <a:ext cx="3271320" cy="395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5 ШАГОВ ДЛЯ ПОСТУПЛЕНИЯ </a:t>
            </a:r>
            <a:endParaRPr/>
          </a:p>
        </p:txBody>
      </p:sp>
      <p:sp>
        <p:nvSpPr>
          <p:cNvPr id="77" name="CustomShape 26"/>
          <p:cNvSpPr/>
          <p:nvPr/>
        </p:nvSpPr>
        <p:spPr>
          <a:xfrm>
            <a:off x="3402360" y="2292480"/>
            <a:ext cx="3158640" cy="17708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8" name="CustomShape 27"/>
          <p:cNvSpPr/>
          <p:nvPr/>
        </p:nvSpPr>
        <p:spPr>
          <a:xfrm>
            <a:off x="3690000" y="2607840"/>
            <a:ext cx="3166200" cy="4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собеседование с психологом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</a:t>
            </a:r>
            <a:endParaRPr/>
          </a:p>
        </p:txBody>
      </p:sp>
      <p:sp>
        <p:nvSpPr>
          <p:cNvPr id="79" name="CustomShape 28"/>
          <p:cNvSpPr/>
          <p:nvPr/>
        </p:nvSpPr>
        <p:spPr>
          <a:xfrm>
            <a:off x="3690000" y="2976480"/>
            <a:ext cx="3166200" cy="425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медицинский осмотр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 или военном комиссариате</a:t>
            </a:r>
            <a:endParaRPr/>
          </a:p>
        </p:txBody>
      </p:sp>
      <p:sp>
        <p:nvSpPr>
          <p:cNvPr id="80" name="CustomShape 29"/>
          <p:cNvSpPr/>
          <p:nvPr/>
        </p:nvSpPr>
        <p:spPr>
          <a:xfrm>
            <a:off x="3690000" y="3695040"/>
            <a:ext cx="3166200" cy="358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получить предписание и убыть</a:t>
            </a:r>
            <a:endParaRPr/>
          </a:p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к месту службы</a:t>
            </a:r>
            <a:endParaRPr/>
          </a:p>
        </p:txBody>
      </p:sp>
      <p:sp>
        <p:nvSpPr>
          <p:cNvPr id="81" name="CustomShape 30"/>
          <p:cNvSpPr/>
          <p:nvPr/>
        </p:nvSpPr>
        <p:spPr>
          <a:xfrm>
            <a:off x="3744000" y="3416760"/>
            <a:ext cx="3166200" cy="257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заключить контракт в пункте отбора</a:t>
            </a:r>
            <a:endParaRPr/>
          </a:p>
        </p:txBody>
      </p:sp>
      <p:sp>
        <p:nvSpPr>
          <p:cNvPr id="82" name="CustomShape 31"/>
          <p:cNvSpPr/>
          <p:nvPr/>
        </p:nvSpPr>
        <p:spPr>
          <a:xfrm>
            <a:off x="3690000" y="2281680"/>
            <a:ext cx="3166200" cy="358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сдать документы в пункт отбора 
или военный комиссариат</a:t>
            </a:r>
            <a:endParaRPr/>
          </a:p>
        </p:txBody>
      </p:sp>
      <p:pic>
        <p:nvPicPr>
          <p:cNvPr id="83" name="Рисунок 1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880" y="2312280"/>
            <a:ext cx="405720" cy="323640"/>
          </a:xfrm>
          <a:prstGeom prst="rect">
            <a:avLst/>
          </a:prstGeom>
        </p:spPr>
      </p:pic>
      <p:pic>
        <p:nvPicPr>
          <p:cNvPr id="84" name="Рисунок 1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880" y="2662560"/>
            <a:ext cx="405720" cy="323640"/>
          </a:xfrm>
          <a:prstGeom prst="rect">
            <a:avLst/>
          </a:prstGeom>
        </p:spPr>
      </p:pic>
      <p:pic>
        <p:nvPicPr>
          <p:cNvPr id="85" name="Рисунок 1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880" y="3024000"/>
            <a:ext cx="405720" cy="323640"/>
          </a:xfrm>
          <a:prstGeom prst="rect">
            <a:avLst/>
          </a:prstGeom>
        </p:spPr>
      </p:pic>
      <p:pic>
        <p:nvPicPr>
          <p:cNvPr id="86" name="Рисунок 1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880" y="3389400"/>
            <a:ext cx="405720" cy="323640"/>
          </a:xfrm>
          <a:prstGeom prst="rect">
            <a:avLst/>
          </a:prstGeom>
        </p:spPr>
      </p:pic>
      <p:pic>
        <p:nvPicPr>
          <p:cNvPr id="87" name="Рисунок 1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880" y="3699000"/>
            <a:ext cx="405720" cy="323640"/>
          </a:xfrm>
          <a:prstGeom prst="rect">
            <a:avLst/>
          </a:prstGeom>
        </p:spPr>
      </p:pic>
      <p:sp>
        <p:nvSpPr>
          <p:cNvPr id="88" name="CustomShape 32"/>
          <p:cNvSpPr/>
          <p:nvPr/>
        </p:nvSpPr>
        <p:spPr>
          <a:xfrm>
            <a:off x="6709680" y="6381360"/>
            <a:ext cx="3101760" cy="462240"/>
          </a:xfrm>
          <a:prstGeom prst="rect">
            <a:avLst/>
          </a:prstGeom>
          <a:solidFill>
            <a:srgbClr val="4B5320"/>
          </a:solidFill>
        </p:spPr>
        <p:txBody>
          <a:bodyPr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</p:txBody>
      </p:sp>
      <p:sp>
        <p:nvSpPr>
          <p:cNvPr id="89" name="CustomShape 33"/>
          <p:cNvSpPr/>
          <p:nvPr/>
        </p:nvSpPr>
        <p:spPr>
          <a:xfrm>
            <a:off x="3579120" y="6320160"/>
            <a:ext cx="2745000" cy="485640"/>
          </a:xfrm>
          <a:prstGeom prst="rect">
            <a:avLst/>
          </a:prstGeom>
          <a:solidFill>
            <a:srgbClr val="4B5320"/>
          </a:solidFill>
        </p:spPr>
        <p:txBody>
          <a:bodyPr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ru-RU" sz="1600" b="1">
                <a:solidFill>
                  <a:srgbClr val="FFFFFF"/>
                </a:solidFill>
                <a:latin typeface="Calibri"/>
              </a:rPr>
              <a:t>КОНТРАКТ ЗАКЛЮЧАЕТСЯ </a:t>
            </a:r>
            <a:endParaRPr/>
          </a:p>
          <a:p>
            <a:pPr algn="ctr">
              <a:lnSpc>
                <a:spcPct val="85000"/>
              </a:lnSpc>
            </a:pPr>
            <a:r>
              <a:rPr lang="ru-RU" sz="1600" b="1" u="sng">
                <a:solidFill>
                  <a:srgbClr val="FCC206"/>
                </a:solidFill>
                <a:latin typeface="Calibri"/>
              </a:rPr>
              <a:t>на 1 год, 3 года и 5 лет</a:t>
            </a:r>
            <a:endParaRPr/>
          </a:p>
        </p:txBody>
      </p:sp>
      <p:sp>
        <p:nvSpPr>
          <p:cNvPr id="90" name="CustomShape 34"/>
          <p:cNvSpPr/>
          <p:nvPr/>
        </p:nvSpPr>
        <p:spPr>
          <a:xfrm>
            <a:off x="36360" y="4221360"/>
            <a:ext cx="3217680" cy="835920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3400" b="1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  <a:p>
            <a:pPr algn="ctr">
              <a:lnSpc>
                <a:spcPct val="110000"/>
              </a:lnSpc>
            </a:pPr>
            <a:endParaRPr/>
          </a:p>
        </p:txBody>
      </p:sp>
      <p:pic>
        <p:nvPicPr>
          <p:cNvPr id="91" name="Рисунок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00" y="5135760"/>
            <a:ext cx="3211560" cy="1684440"/>
          </a:xfrm>
          <a:prstGeom prst="rect">
            <a:avLst/>
          </a:prstGeom>
        </p:spPr>
      </p:pic>
      <p:sp>
        <p:nvSpPr>
          <p:cNvPr id="92" name="CustomShape 35"/>
          <p:cNvSpPr/>
          <p:nvPr/>
        </p:nvSpPr>
        <p:spPr>
          <a:xfrm>
            <a:off x="6899760" y="3395160"/>
            <a:ext cx="2978280" cy="437400"/>
          </a:xfrm>
          <a:prstGeom prst="rect">
            <a:avLst/>
          </a:prstGeom>
        </p:spPr>
        <p:txBody>
          <a:bodyPr lIns="72000" tIns="45000" rIns="72000" bIns="45000"/>
          <a:lstStyle/>
          <a:p>
            <a:pPr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заместитель командира взвода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командир отделения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250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3" name="CustomShape 36"/>
          <p:cNvSpPr/>
          <p:nvPr/>
        </p:nvSpPr>
        <p:spPr>
          <a:xfrm>
            <a:off x="6879600" y="369252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командир отделения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238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4" name="CustomShape 37"/>
          <p:cNvSpPr/>
          <p:nvPr/>
        </p:nvSpPr>
        <p:spPr>
          <a:xfrm>
            <a:off x="6889680" y="388800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инструктор штаба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5" name="CustomShape 38"/>
          <p:cNvSpPr/>
          <p:nvPr/>
        </p:nvSpPr>
        <p:spPr>
          <a:xfrm>
            <a:off x="6899400" y="4150080"/>
            <a:ext cx="2978280" cy="437400"/>
          </a:xfrm>
          <a:prstGeom prst="rect">
            <a:avLst/>
          </a:prstGeom>
        </p:spPr>
        <p:txBody>
          <a:bodyPr lIns="72000" tIns="45000" rIns="72000" bIns="45000"/>
          <a:lstStyle/>
          <a:p>
            <a:pPr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начальник радиостанции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командно-штабной машины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6" name="CustomShape 39"/>
          <p:cNvSpPr/>
          <p:nvPr/>
        </p:nvSpPr>
        <p:spPr>
          <a:xfrm>
            <a:off x="6895800" y="445680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старший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50" b="1">
                <a:solidFill>
                  <a:srgbClr val="000000"/>
                </a:solidFill>
                <a:latin typeface="Calibri"/>
              </a:rPr>
              <a:t>сапер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7" name="CustomShape 40"/>
          <p:cNvSpPr/>
          <p:nvPr/>
        </p:nvSpPr>
        <p:spPr>
          <a:xfrm>
            <a:off x="6884640" y="5842800"/>
            <a:ext cx="2978280" cy="43128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старший водитель-электрик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8" name="CustomShape 41"/>
          <p:cNvSpPr/>
          <p:nvPr/>
        </p:nvSpPr>
        <p:spPr>
          <a:xfrm>
            <a:off x="6906600" y="509148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водитель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9" name="CustomShape 42"/>
          <p:cNvSpPr/>
          <p:nvPr/>
        </p:nvSpPr>
        <p:spPr>
          <a:xfrm>
            <a:off x="6901560" y="532584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повар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0" name="CustomShape 43"/>
          <p:cNvSpPr/>
          <p:nvPr/>
        </p:nvSpPr>
        <p:spPr>
          <a:xfrm>
            <a:off x="6881040" y="466956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старший телефонист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1" name="CustomShape 44"/>
          <p:cNvSpPr/>
          <p:nvPr/>
        </p:nvSpPr>
        <p:spPr>
          <a:xfrm>
            <a:off x="6905520" y="559512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стрелок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2" name="CustomShape 45"/>
          <p:cNvSpPr/>
          <p:nvPr/>
        </p:nvSpPr>
        <p:spPr>
          <a:xfrm>
            <a:off x="6899760" y="486720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гранатометчик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3" name="CustomShape 46"/>
          <p:cNvSpPr/>
          <p:nvPr/>
        </p:nvSpPr>
        <p:spPr>
          <a:xfrm>
            <a:off x="6879600" y="6134040"/>
            <a:ext cx="2978280" cy="30960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 sz="1050" b="1">
                <a:solidFill>
                  <a:srgbClr val="000000"/>
                </a:solidFill>
                <a:latin typeface="Calibri"/>
              </a:rPr>
              <a:t>пулеметчик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4" name="CustomShape 47"/>
          <p:cNvSpPr/>
          <p:nvPr/>
        </p:nvSpPr>
        <p:spPr>
          <a:xfrm>
            <a:off x="3402360" y="4610160"/>
            <a:ext cx="3167640" cy="168156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5" name="CustomShape 48"/>
          <p:cNvSpPr/>
          <p:nvPr/>
        </p:nvSpPr>
        <p:spPr>
          <a:xfrm>
            <a:off x="3700440" y="4605480"/>
            <a:ext cx="2911680" cy="274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паспорт</a:t>
            </a:r>
            <a:endParaRPr/>
          </a:p>
        </p:txBody>
      </p:sp>
      <p:pic>
        <p:nvPicPr>
          <p:cNvPr id="106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9560" y="4047480"/>
            <a:ext cx="49536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07" name="CustomShape 49"/>
          <p:cNvSpPr/>
          <p:nvPr/>
        </p:nvSpPr>
        <p:spPr>
          <a:xfrm>
            <a:off x="3393360" y="4033440"/>
            <a:ext cx="342360" cy="22464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08" name="CustomShape 50"/>
          <p:cNvSpPr/>
          <p:nvPr/>
        </p:nvSpPr>
        <p:spPr>
          <a:xfrm>
            <a:off x="6581160" y="4557240"/>
            <a:ext cx="342360" cy="22464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09" name="CustomShape 51"/>
          <p:cNvSpPr/>
          <p:nvPr/>
        </p:nvSpPr>
        <p:spPr>
          <a:xfrm>
            <a:off x="3425400" y="4122000"/>
            <a:ext cx="3090600" cy="379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ПЕРЕЧЕНЬ ДОКУМЕНТОВ</a:t>
            </a:r>
            <a:endParaRPr/>
          </a:p>
        </p:txBody>
      </p:sp>
      <p:sp>
        <p:nvSpPr>
          <p:cNvPr id="110" name="CustomShape 52"/>
          <p:cNvSpPr/>
          <p:nvPr/>
        </p:nvSpPr>
        <p:spPr>
          <a:xfrm>
            <a:off x="3704040" y="4890240"/>
            <a:ext cx="2887920" cy="274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военный билет (при наличии)</a:t>
            </a:r>
            <a:endParaRPr/>
          </a:p>
        </p:txBody>
      </p:sp>
      <p:sp>
        <p:nvSpPr>
          <p:cNvPr id="111" name="CustomShape 53"/>
          <p:cNvSpPr/>
          <p:nvPr/>
        </p:nvSpPr>
        <p:spPr>
          <a:xfrm>
            <a:off x="3718080" y="5478840"/>
            <a:ext cx="3124080" cy="274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документы об образовании</a:t>
            </a:r>
            <a:endParaRPr/>
          </a:p>
        </p:txBody>
      </p:sp>
      <p:sp>
        <p:nvSpPr>
          <p:cNvPr id="112" name="CustomShape 54"/>
          <p:cNvSpPr/>
          <p:nvPr/>
        </p:nvSpPr>
        <p:spPr>
          <a:xfrm>
            <a:off x="3706920" y="5125320"/>
            <a:ext cx="2889360" cy="407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8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свидетельства о браке и рождении детей (при наличии)</a:t>
            </a:r>
            <a:endParaRPr/>
          </a:p>
        </p:txBody>
      </p:sp>
      <p:sp>
        <p:nvSpPr>
          <p:cNvPr id="113" name="CustomShape 55"/>
          <p:cNvSpPr/>
          <p:nvPr/>
        </p:nvSpPr>
        <p:spPr>
          <a:xfrm>
            <a:off x="3677040" y="5792760"/>
            <a:ext cx="3124080" cy="522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ИНН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банковские реквизиты</a:t>
            </a:r>
            <a:endParaRPr/>
          </a:p>
        </p:txBody>
      </p:sp>
      <p:pic>
        <p:nvPicPr>
          <p:cNvPr id="114" name="Рисунок 1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9320" y="4856040"/>
            <a:ext cx="405720" cy="323640"/>
          </a:xfrm>
          <a:prstGeom prst="rect">
            <a:avLst/>
          </a:prstGeom>
        </p:spPr>
      </p:pic>
      <p:pic>
        <p:nvPicPr>
          <p:cNvPr id="115" name="Рисунок 1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4280" y="5157360"/>
            <a:ext cx="405720" cy="323640"/>
          </a:xfrm>
          <a:prstGeom prst="rect">
            <a:avLst/>
          </a:prstGeom>
        </p:spPr>
      </p:pic>
      <p:pic>
        <p:nvPicPr>
          <p:cNvPr id="116" name="Рисунок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6520" y="5736240"/>
            <a:ext cx="405720" cy="323640"/>
          </a:xfrm>
          <a:prstGeom prst="rect">
            <a:avLst/>
          </a:prstGeom>
        </p:spPr>
      </p:pic>
      <p:pic>
        <p:nvPicPr>
          <p:cNvPr id="117" name="Рисунок 1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000" y="6020280"/>
            <a:ext cx="405720" cy="323640"/>
          </a:xfrm>
          <a:prstGeom prst="rect">
            <a:avLst/>
          </a:prstGeom>
        </p:spPr>
      </p:pic>
      <p:pic>
        <p:nvPicPr>
          <p:cNvPr id="118" name="Рисунок 1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000" y="4578480"/>
            <a:ext cx="405720" cy="323640"/>
          </a:xfrm>
          <a:prstGeom prst="rect">
            <a:avLst/>
          </a:prstGeom>
        </p:spPr>
      </p:pic>
      <p:pic>
        <p:nvPicPr>
          <p:cNvPr id="119" name="Рисунок 1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3391920"/>
            <a:ext cx="316800" cy="252720"/>
          </a:xfrm>
          <a:prstGeom prst="rect">
            <a:avLst/>
          </a:prstGeom>
        </p:spPr>
      </p:pic>
      <p:pic>
        <p:nvPicPr>
          <p:cNvPr id="120" name="Рисунок 1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3679920"/>
            <a:ext cx="316800" cy="252720"/>
          </a:xfrm>
          <a:prstGeom prst="rect">
            <a:avLst/>
          </a:prstGeom>
        </p:spPr>
      </p:pic>
      <p:pic>
        <p:nvPicPr>
          <p:cNvPr id="121" name="Рисунок 1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3895920"/>
            <a:ext cx="316800" cy="252720"/>
          </a:xfrm>
          <a:prstGeom prst="rect">
            <a:avLst/>
          </a:prstGeom>
        </p:spPr>
      </p:pic>
      <p:pic>
        <p:nvPicPr>
          <p:cNvPr id="122" name="Рисунок 1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4111920"/>
            <a:ext cx="316800" cy="252720"/>
          </a:xfrm>
          <a:prstGeom prst="rect">
            <a:avLst/>
          </a:prstGeom>
        </p:spPr>
      </p:pic>
      <p:pic>
        <p:nvPicPr>
          <p:cNvPr id="123" name="Рисунок 1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4399920"/>
            <a:ext cx="316800" cy="252720"/>
          </a:xfrm>
          <a:prstGeom prst="rect">
            <a:avLst/>
          </a:prstGeom>
        </p:spPr>
      </p:pic>
      <p:pic>
        <p:nvPicPr>
          <p:cNvPr id="124" name="Рисунок 1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4687920"/>
            <a:ext cx="316800" cy="252720"/>
          </a:xfrm>
          <a:prstGeom prst="rect">
            <a:avLst/>
          </a:prstGeom>
        </p:spPr>
      </p:pic>
      <p:pic>
        <p:nvPicPr>
          <p:cNvPr id="125" name="Рисунок 1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4831920"/>
            <a:ext cx="316800" cy="252720"/>
          </a:xfrm>
          <a:prstGeom prst="rect">
            <a:avLst/>
          </a:prstGeom>
        </p:spPr>
      </p:pic>
      <p:pic>
        <p:nvPicPr>
          <p:cNvPr id="126" name="Рисунок 1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5047920"/>
            <a:ext cx="316800" cy="252720"/>
          </a:xfrm>
          <a:prstGeom prst="rect">
            <a:avLst/>
          </a:prstGeom>
        </p:spPr>
      </p:pic>
      <p:pic>
        <p:nvPicPr>
          <p:cNvPr id="127" name="Рисунок 1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5336280"/>
            <a:ext cx="316800" cy="252720"/>
          </a:xfrm>
          <a:prstGeom prst="rect">
            <a:avLst/>
          </a:prstGeom>
        </p:spPr>
      </p:pic>
      <p:pic>
        <p:nvPicPr>
          <p:cNvPr id="128" name="Рисунок 1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5552280"/>
            <a:ext cx="316800" cy="252720"/>
          </a:xfrm>
          <a:prstGeom prst="rect">
            <a:avLst/>
          </a:prstGeom>
        </p:spPr>
      </p:pic>
      <p:pic>
        <p:nvPicPr>
          <p:cNvPr id="129" name="Рисунок 1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5840280"/>
            <a:ext cx="316800" cy="252720"/>
          </a:xfrm>
          <a:prstGeom prst="rect">
            <a:avLst/>
          </a:prstGeom>
        </p:spPr>
      </p:pic>
      <p:pic>
        <p:nvPicPr>
          <p:cNvPr id="130" name="Рисунок 1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040" y="6128280"/>
            <a:ext cx="316800" cy="252720"/>
          </a:xfrm>
          <a:prstGeom prst="rect">
            <a:avLst/>
          </a:prstGeom>
        </p:spPr>
      </p:pic>
      <p:pic>
        <p:nvPicPr>
          <p:cNvPr id="131" name="Рисунок 1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4520" y="738360"/>
            <a:ext cx="405720" cy="323640"/>
          </a:xfrm>
          <a:prstGeom prst="rect">
            <a:avLst/>
          </a:prstGeom>
        </p:spPr>
      </p:pic>
      <p:pic>
        <p:nvPicPr>
          <p:cNvPr id="132" name="Рисунок 1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360" y="5460840"/>
            <a:ext cx="405720" cy="323640"/>
          </a:xfrm>
          <a:prstGeom prst="rect">
            <a:avLst/>
          </a:prstGeom>
        </p:spPr>
      </p:pic>
      <p:sp>
        <p:nvSpPr>
          <p:cNvPr id="133" name="CustomShape 56"/>
          <p:cNvSpPr/>
          <p:nvPr/>
        </p:nvSpPr>
        <p:spPr>
          <a:xfrm>
            <a:off x="6681240" y="1930320"/>
            <a:ext cx="3102840" cy="47988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400 000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федерального бюджета РФ</a:t>
            </a:r>
            <a:endParaRPr/>
          </a:p>
        </p:txBody>
      </p:sp>
      <p:sp>
        <p:nvSpPr>
          <p:cNvPr id="134" name="CustomShape 57"/>
          <p:cNvSpPr/>
          <p:nvPr/>
        </p:nvSpPr>
        <p:spPr>
          <a:xfrm>
            <a:off x="6688800" y="764640"/>
            <a:ext cx="3102840" cy="47988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1 000 000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бюджета Ростовской области</a:t>
            </a:r>
            <a:endParaRPr/>
          </a:p>
        </p:txBody>
      </p:sp>
      <p:sp>
        <p:nvSpPr>
          <p:cNvPr id="135" name="CustomShape 58"/>
          <p:cNvSpPr/>
          <p:nvPr/>
        </p:nvSpPr>
        <p:spPr>
          <a:xfrm>
            <a:off x="6666840" y="1153440"/>
            <a:ext cx="3102840" cy="820440"/>
          </a:xfrm>
          <a:prstGeom prst="rect">
            <a:avLst/>
          </a:prstGeom>
        </p:spPr>
        <p:txBody>
          <a:bodyPr lIns="72000" tIns="45000" rIns="72000" bIns="45000"/>
          <a:lstStyle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600 000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из бюджета Ростовской области, дополнительно для тех, кто направляется в учебные подразделения Ростовской области </a:t>
            </a:r>
            <a:endParaRPr/>
          </a:p>
        </p:txBody>
      </p:sp>
      <p:pic>
        <p:nvPicPr>
          <p:cNvPr id="136" name="Рисунок 1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63880" y="1125000"/>
            <a:ext cx="405720" cy="323640"/>
          </a:xfrm>
          <a:prstGeom prst="rect">
            <a:avLst/>
          </a:prstGeom>
        </p:spPr>
      </p:pic>
      <p:pic>
        <p:nvPicPr>
          <p:cNvPr id="137" name="Рисунок 1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5040" y="1881000"/>
            <a:ext cx="405720" cy="323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1360" y="707040"/>
            <a:ext cx="3243240" cy="5156280"/>
          </a:xfrm>
          <a:prstGeom prst="rect">
            <a:avLst/>
          </a:prstGeom>
        </p:spPr>
      </p:pic>
      <p:sp>
        <p:nvSpPr>
          <p:cNvPr id="139" name="Line 1"/>
          <p:cNvSpPr/>
          <p:nvPr/>
        </p:nvSpPr>
        <p:spPr>
          <a:xfrm>
            <a:off x="3296520" y="0"/>
            <a:ext cx="0" cy="685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0" name="Line 2"/>
          <p:cNvSpPr/>
          <p:nvPr/>
        </p:nvSpPr>
        <p:spPr>
          <a:xfrm>
            <a:off x="6602400" y="0"/>
            <a:ext cx="0" cy="685800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1" name="CustomShape 3"/>
          <p:cNvSpPr/>
          <p:nvPr/>
        </p:nvSpPr>
        <p:spPr>
          <a:xfrm>
            <a:off x="6660360" y="28080"/>
            <a:ext cx="3245400" cy="6714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D9D9D9"/>
              </a:gs>
              <a:gs pos="100000">
                <a:srgbClr val="EDEDED"/>
              </a:gs>
            </a:gsLst>
            <a:lin ang="5400000"/>
          </a:gradFill>
        </p:spPr>
      </p:sp>
      <p:pic>
        <p:nvPicPr>
          <p:cNvPr id="142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7200" y="1836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3" name="CustomShape 4"/>
          <p:cNvSpPr/>
          <p:nvPr/>
        </p:nvSpPr>
        <p:spPr>
          <a:xfrm>
            <a:off x="17280" y="7560"/>
            <a:ext cx="349560" cy="3510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44" name="CustomShape 5"/>
          <p:cNvSpPr/>
          <p:nvPr/>
        </p:nvSpPr>
        <p:spPr>
          <a:xfrm>
            <a:off x="3257280" y="796680"/>
            <a:ext cx="349560" cy="3510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45" name="CustomShape 6"/>
          <p:cNvSpPr/>
          <p:nvPr/>
        </p:nvSpPr>
        <p:spPr>
          <a:xfrm>
            <a:off x="-5760" y="115920"/>
            <a:ext cx="3209760" cy="349200"/>
          </a:xfrm>
          <a:prstGeom prst="rect">
            <a:avLst/>
          </a:prstGeom>
        </p:spPr>
        <p:txBody>
          <a:bodyPr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46" name="CustomShape 7"/>
          <p:cNvSpPr/>
          <p:nvPr/>
        </p:nvSpPr>
        <p:spPr>
          <a:xfrm>
            <a:off x="3312360" y="5997240"/>
            <a:ext cx="3298680" cy="738360"/>
          </a:xfrm>
          <a:prstGeom prst="rect">
            <a:avLst/>
          </a:prstGeom>
        </p:spPr>
      </p:sp>
      <p:sp>
        <p:nvSpPr>
          <p:cNvPr id="147" name="CustomShape 8"/>
          <p:cNvSpPr/>
          <p:nvPr/>
        </p:nvSpPr>
        <p:spPr>
          <a:xfrm>
            <a:off x="305640" y="5854320"/>
            <a:ext cx="2959200" cy="73008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статус ветерана боевых действий и соответствующие льготы</a:t>
            </a:r>
            <a:endParaRPr/>
          </a:p>
        </p:txBody>
      </p:sp>
      <p:pic>
        <p:nvPicPr>
          <p:cNvPr id="148" name="Рисунок 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6240" y="5854320"/>
            <a:ext cx="405720" cy="323640"/>
          </a:xfrm>
          <a:prstGeom prst="rect">
            <a:avLst/>
          </a:prstGeom>
        </p:spPr>
      </p:pic>
      <p:sp>
        <p:nvSpPr>
          <p:cNvPr id="149" name="CustomShape 9"/>
          <p:cNvSpPr/>
          <p:nvPr/>
        </p:nvSpPr>
        <p:spPr>
          <a:xfrm>
            <a:off x="7483680" y="111960"/>
            <a:ext cx="2361600" cy="504360"/>
          </a:xfrm>
          <a:prstGeom prst="rect">
            <a:avLst/>
          </a:prstGeom>
        </p:spPr>
        <p:txBody>
          <a:bodyPr wrap="none" lIns="47160" tIns="23760" rIns="47160" bIns="23760"/>
          <a:lstStyle/>
          <a:p>
            <a:pPr algn="ctr">
              <a:lnSpc>
                <a:spcPct val="100000"/>
              </a:lnSpc>
            </a:pPr>
            <a:r>
              <a:rPr lang="ru-RU" sz="1500" b="1">
                <a:solidFill>
                  <a:srgbClr val="FF0000"/>
                </a:solidFill>
                <a:latin typeface="Calibri"/>
                <a:ea typeface="Tahoma"/>
              </a:rPr>
              <a:t>МИНИСТЕРСТВО ОБОРОНЫ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b="1">
                <a:solidFill>
                  <a:srgbClr val="FF0000"/>
                </a:solidFill>
                <a:latin typeface="Calibri"/>
                <a:ea typeface="Tahoma"/>
              </a:rPr>
              <a:t>РОССИЙСКОЙ ФЕДЕРАЦИИ</a:t>
            </a:r>
            <a:endParaRPr/>
          </a:p>
        </p:txBody>
      </p:sp>
      <p:sp>
        <p:nvSpPr>
          <p:cNvPr id="150" name="CustomShape 10"/>
          <p:cNvSpPr/>
          <p:nvPr/>
        </p:nvSpPr>
        <p:spPr>
          <a:xfrm>
            <a:off x="281880" y="909360"/>
            <a:ext cx="2935440" cy="116856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возможность быстрого приобретения жилья за счет Минобороны России через накопительно-ипотечную систему</a:t>
            </a:r>
            <a:endParaRPr/>
          </a:p>
        </p:txBody>
      </p:sp>
      <p:pic>
        <p:nvPicPr>
          <p:cNvPr id="151" name="Рисунок 1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9840" y="909360"/>
            <a:ext cx="405720" cy="323640"/>
          </a:xfrm>
          <a:prstGeom prst="rect">
            <a:avLst/>
          </a:prstGeom>
        </p:spPr>
      </p:pic>
      <p:sp>
        <p:nvSpPr>
          <p:cNvPr id="152" name="CustomShape 11"/>
          <p:cNvSpPr/>
          <p:nvPr/>
        </p:nvSpPr>
        <p:spPr>
          <a:xfrm>
            <a:off x="295920" y="2259360"/>
            <a:ext cx="2935440" cy="51084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служебное жилье или компенсация за найм жилья</a:t>
            </a:r>
            <a:endParaRPr/>
          </a:p>
        </p:txBody>
      </p:sp>
      <p:pic>
        <p:nvPicPr>
          <p:cNvPr id="153" name="Рисунок 1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9840" y="2264400"/>
            <a:ext cx="405720" cy="323640"/>
          </a:xfrm>
          <a:prstGeom prst="rect">
            <a:avLst/>
          </a:prstGeom>
        </p:spPr>
      </p:pic>
      <p:sp>
        <p:nvSpPr>
          <p:cNvPr id="154" name="CustomShape 12"/>
          <p:cNvSpPr/>
          <p:nvPr/>
        </p:nvSpPr>
        <p:spPr>
          <a:xfrm>
            <a:off x="295920" y="3040560"/>
            <a:ext cx="3087360" cy="94932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бесплатное обследование, 
лечение и реабилитация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военно-медицинских учреждениях  </a:t>
            </a:r>
            <a:endParaRPr/>
          </a:p>
        </p:txBody>
      </p:sp>
      <p:pic>
        <p:nvPicPr>
          <p:cNvPr id="155" name="Рисунок 1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9840" y="3040560"/>
            <a:ext cx="405720" cy="294120"/>
          </a:xfrm>
          <a:prstGeom prst="rect">
            <a:avLst/>
          </a:prstGeom>
        </p:spPr>
      </p:pic>
      <p:sp>
        <p:nvSpPr>
          <p:cNvPr id="156" name="CustomShape 13"/>
          <p:cNvSpPr/>
          <p:nvPr/>
        </p:nvSpPr>
        <p:spPr>
          <a:xfrm>
            <a:off x="297360" y="4223520"/>
            <a:ext cx="2935440" cy="73008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страхование жизни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и здоровья за счет федерального бюджета</a:t>
            </a:r>
            <a:endParaRPr/>
          </a:p>
        </p:txBody>
      </p:sp>
      <p:pic>
        <p:nvPicPr>
          <p:cNvPr id="157" name="Рисунок 1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7400" y="4221000"/>
            <a:ext cx="405720" cy="323640"/>
          </a:xfrm>
          <a:prstGeom prst="rect">
            <a:avLst/>
          </a:prstGeom>
        </p:spPr>
      </p:pic>
      <p:sp>
        <p:nvSpPr>
          <p:cNvPr id="158" name="CustomShape 14"/>
          <p:cNvSpPr/>
          <p:nvPr/>
        </p:nvSpPr>
        <p:spPr>
          <a:xfrm>
            <a:off x="295920" y="5136480"/>
            <a:ext cx="2935440" cy="51084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право на льготную пенсию после 20 лет службы</a:t>
            </a:r>
            <a:endParaRPr/>
          </a:p>
        </p:txBody>
      </p:sp>
      <p:pic>
        <p:nvPicPr>
          <p:cNvPr id="159" name="Рисунок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9840" y="5117400"/>
            <a:ext cx="424080" cy="338040"/>
          </a:xfrm>
          <a:prstGeom prst="rect">
            <a:avLst/>
          </a:prstGeom>
        </p:spPr>
      </p:pic>
      <p:sp>
        <p:nvSpPr>
          <p:cNvPr id="160" name="CustomShape 15"/>
          <p:cNvSpPr/>
          <p:nvPr/>
        </p:nvSpPr>
        <p:spPr>
          <a:xfrm>
            <a:off x="3614760" y="908640"/>
            <a:ext cx="3053880" cy="138780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</a:r>
            <a:endParaRPr/>
          </a:p>
        </p:txBody>
      </p:sp>
      <p:pic>
        <p:nvPicPr>
          <p:cNvPr id="161" name="Рисунок 1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9360" y="908640"/>
            <a:ext cx="405720" cy="323640"/>
          </a:xfrm>
          <a:prstGeom prst="rect">
            <a:avLst/>
          </a:prstGeom>
        </p:spPr>
      </p:pic>
      <p:pic>
        <p:nvPicPr>
          <p:cNvPr id="162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4680" y="44640"/>
            <a:ext cx="849600" cy="575640"/>
          </a:xfrm>
          <a:prstGeom prst="rect">
            <a:avLst/>
          </a:prstGeom>
        </p:spPr>
      </p:pic>
      <p:sp>
        <p:nvSpPr>
          <p:cNvPr id="163" name="Line 16"/>
          <p:cNvSpPr/>
          <p:nvPr/>
        </p:nvSpPr>
        <p:spPr>
          <a:xfrm>
            <a:off x="6660000" y="690120"/>
            <a:ext cx="3245760" cy="0"/>
          </a:xfrm>
          <a:prstGeom prst="line">
            <a:avLst/>
          </a:prstGeom>
          <a:ln w="9360">
            <a:solidFill>
              <a:srgbClr val="FCC206"/>
            </a:solidFill>
            <a:round/>
          </a:ln>
        </p:spPr>
      </p:sp>
      <p:sp>
        <p:nvSpPr>
          <p:cNvPr id="164" name="CustomShape 17"/>
          <p:cNvSpPr/>
          <p:nvPr/>
        </p:nvSpPr>
        <p:spPr>
          <a:xfrm>
            <a:off x="3602520" y="4869000"/>
            <a:ext cx="2935440" cy="299520"/>
          </a:xfrm>
          <a:prstGeom prst="rect">
            <a:avLst/>
          </a:prstGeom>
        </p:spPr>
      </p:sp>
      <p:sp>
        <p:nvSpPr>
          <p:cNvPr id="165" name="CustomShape 18"/>
          <p:cNvSpPr/>
          <p:nvPr/>
        </p:nvSpPr>
        <p:spPr>
          <a:xfrm>
            <a:off x="6666120" y="6206040"/>
            <a:ext cx="3239640" cy="32364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66" name="CustomShape 19"/>
          <p:cNvSpPr/>
          <p:nvPr/>
        </p:nvSpPr>
        <p:spPr>
          <a:xfrm>
            <a:off x="6666120" y="6528240"/>
            <a:ext cx="3239640" cy="323640"/>
          </a:xfrm>
          <a:prstGeom prst="rec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</p:sp>
      <p:sp>
        <p:nvSpPr>
          <p:cNvPr id="167" name="CustomShape 20"/>
          <p:cNvSpPr/>
          <p:nvPr/>
        </p:nvSpPr>
        <p:spPr>
          <a:xfrm>
            <a:off x="6666120" y="5879160"/>
            <a:ext cx="3239640" cy="323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</p:spPr>
      </p:sp>
      <p:sp>
        <p:nvSpPr>
          <p:cNvPr id="168" name="CustomShape 21"/>
          <p:cNvSpPr/>
          <p:nvPr/>
        </p:nvSpPr>
        <p:spPr>
          <a:xfrm>
            <a:off x="7292880" y="6492600"/>
            <a:ext cx="266760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D9D9D9"/>
                </a:solidFill>
                <a:latin typeface="Calibri"/>
              </a:rPr>
              <a:t>службапоконтракту.рф</a:t>
            </a:r>
            <a:endParaRPr/>
          </a:p>
        </p:txBody>
      </p:sp>
      <p:sp>
        <p:nvSpPr>
          <p:cNvPr id="169" name="CustomShape 22"/>
          <p:cNvSpPr/>
          <p:nvPr/>
        </p:nvSpPr>
        <p:spPr>
          <a:xfrm>
            <a:off x="7371000" y="5880240"/>
            <a:ext cx="2459520" cy="63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Calibri"/>
              </a:rPr>
              <a:t>СЛУЖИ ПО КОНТРАКТУ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FFFFFF"/>
                </a:solidFill>
                <a:latin typeface="Calibri"/>
              </a:rPr>
              <a:t>В ВООРУЖЕННЫХ СИЛАХ</a:t>
            </a:r>
            <a:endParaRPr/>
          </a:p>
        </p:txBody>
      </p:sp>
      <p:pic>
        <p:nvPicPr>
          <p:cNvPr id="170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800" y="2808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71" name="CustomShape 23"/>
          <p:cNvSpPr/>
          <p:nvPr/>
        </p:nvSpPr>
        <p:spPr>
          <a:xfrm>
            <a:off x="3323880" y="16920"/>
            <a:ext cx="349560" cy="3510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72" name="CustomShape 24"/>
          <p:cNvSpPr/>
          <p:nvPr/>
        </p:nvSpPr>
        <p:spPr>
          <a:xfrm>
            <a:off x="6563880" y="806040"/>
            <a:ext cx="349560" cy="351000"/>
          </a:xfrm>
          <a:prstGeom prst="halfFrame">
            <a:avLst>
              <a:gd name="adj1" fmla="val 7272"/>
              <a:gd name="adj2" fmla="val 9642"/>
            </a:avLst>
          </a:prstGeom>
          <a:solidFill>
            <a:srgbClr val="FF0000"/>
          </a:solidFill>
        </p:spPr>
      </p:sp>
      <p:sp>
        <p:nvSpPr>
          <p:cNvPr id="173" name="CustomShape 25"/>
          <p:cNvSpPr/>
          <p:nvPr/>
        </p:nvSpPr>
        <p:spPr>
          <a:xfrm>
            <a:off x="6664680" y="4797000"/>
            <a:ext cx="3242880" cy="1077840"/>
          </a:xfrm>
          <a:prstGeom prst="rect">
            <a:avLst/>
          </a:prstGeom>
          <a:solidFill>
            <a:srgbClr val="4B5320"/>
          </a:solidFill>
        </p:spPr>
      </p:sp>
      <p:sp>
        <p:nvSpPr>
          <p:cNvPr id="174" name="CustomShape 26"/>
          <p:cNvSpPr/>
          <p:nvPr/>
        </p:nvSpPr>
        <p:spPr>
          <a:xfrm>
            <a:off x="3272760" y="128160"/>
            <a:ext cx="3209760" cy="421200"/>
          </a:xfrm>
          <a:prstGeom prst="rect">
            <a:avLst/>
          </a:prstGeom>
        </p:spPr>
        <p:txBody>
          <a:bodyPr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75" name="CustomShape 27"/>
          <p:cNvSpPr/>
          <p:nvPr/>
        </p:nvSpPr>
        <p:spPr>
          <a:xfrm>
            <a:off x="6669000" y="4978800"/>
            <a:ext cx="3244320" cy="852480"/>
          </a:xfrm>
          <a:prstGeom prst="rect">
            <a:avLst/>
          </a:prstGeom>
        </p:spPr>
        <p:txBody>
          <a:bodyPr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3600" b="1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FF0000"/>
                </a:solidFill>
                <a:latin typeface="Calibri"/>
              </a:rPr>
              <a:t>    звони сейчас</a:t>
            </a:r>
            <a:endParaRPr/>
          </a:p>
        </p:txBody>
      </p:sp>
      <p:pic>
        <p:nvPicPr>
          <p:cNvPr id="176" name="Picture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3880" y="5229360"/>
            <a:ext cx="1272240" cy="1799640"/>
          </a:xfrm>
          <a:prstGeom prst="rect">
            <a:avLst/>
          </a:prstGeom>
        </p:spPr>
      </p:pic>
      <p:sp>
        <p:nvSpPr>
          <p:cNvPr id="177" name="CustomShape 28"/>
          <p:cNvSpPr/>
          <p:nvPr/>
        </p:nvSpPr>
        <p:spPr>
          <a:xfrm>
            <a:off x="3602520" y="2483640"/>
            <a:ext cx="2935440" cy="51084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кредитные и налоговые каникулы</a:t>
            </a:r>
            <a:endParaRPr/>
          </a:p>
        </p:txBody>
      </p:sp>
      <p:pic>
        <p:nvPicPr>
          <p:cNvPr id="178" name="Рисунок 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640" y="2464920"/>
            <a:ext cx="405720" cy="323640"/>
          </a:xfrm>
          <a:prstGeom prst="rect">
            <a:avLst/>
          </a:prstGeom>
        </p:spPr>
      </p:pic>
      <p:sp>
        <p:nvSpPr>
          <p:cNvPr id="179" name="CustomShape 29"/>
          <p:cNvSpPr/>
          <p:nvPr/>
        </p:nvSpPr>
        <p:spPr>
          <a:xfrm>
            <a:off x="3609000" y="4937400"/>
            <a:ext cx="2935440" cy="73008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бесплатный отдых детей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летних оздоровительных лагерях</a:t>
            </a:r>
            <a:endParaRPr/>
          </a:p>
        </p:txBody>
      </p:sp>
      <p:pic>
        <p:nvPicPr>
          <p:cNvPr id="180" name="Рисунок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4600" y="4855680"/>
            <a:ext cx="426240" cy="339840"/>
          </a:xfrm>
          <a:prstGeom prst="rect">
            <a:avLst/>
          </a:prstGeom>
        </p:spPr>
      </p:pic>
      <p:sp>
        <p:nvSpPr>
          <p:cNvPr id="181" name="CustomShape 30"/>
          <p:cNvSpPr/>
          <p:nvPr/>
        </p:nvSpPr>
        <p:spPr>
          <a:xfrm>
            <a:off x="3603960" y="3247200"/>
            <a:ext cx="2935440" cy="51084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бюджетные места для обучения детей в ВУЗах</a:t>
            </a:r>
            <a:endParaRPr/>
          </a:p>
        </p:txBody>
      </p:sp>
      <p:pic>
        <p:nvPicPr>
          <p:cNvPr id="182" name="Рисунок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6680" y="3193560"/>
            <a:ext cx="446400" cy="356040"/>
          </a:xfrm>
          <a:prstGeom prst="rect">
            <a:avLst/>
          </a:prstGeom>
        </p:spPr>
      </p:pic>
      <p:sp>
        <p:nvSpPr>
          <p:cNvPr id="183" name="CustomShape 31"/>
          <p:cNvSpPr/>
          <p:nvPr/>
        </p:nvSpPr>
        <p:spPr>
          <a:xfrm>
            <a:off x="3618000" y="4092480"/>
            <a:ext cx="2935440" cy="510840"/>
          </a:xfrm>
          <a:prstGeom prst="rect">
            <a:avLst/>
          </a:prstGeom>
        </p:spPr>
        <p:txBody>
          <a:bodyPr lIns="36000" tIns="36000" rIns="36000" bIns="36000"/>
          <a:lstStyle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бронирование рабочих мест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за будущими контрактниками</a:t>
            </a:r>
            <a:endParaRPr/>
          </a:p>
        </p:txBody>
      </p:sp>
      <p:pic>
        <p:nvPicPr>
          <p:cNvPr id="184" name="Рисунок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4960" y="4039560"/>
            <a:ext cx="446400" cy="356040"/>
          </a:xfrm>
          <a:prstGeom prst="rect">
            <a:avLst/>
          </a:prstGeom>
        </p:spPr>
      </p:pic>
      <p:sp>
        <p:nvSpPr>
          <p:cNvPr id="185" name="CustomShape 32"/>
          <p:cNvSpPr/>
          <p:nvPr/>
        </p:nvSpPr>
        <p:spPr>
          <a:xfrm>
            <a:off x="3339720" y="5798520"/>
            <a:ext cx="3217680" cy="973080"/>
          </a:xfrm>
          <a:prstGeom prst="rect">
            <a:avLst/>
          </a:prstGeom>
          <a:solidFill>
            <a:srgbClr val="4B5320"/>
          </a:solidFill>
        </p:spPr>
        <p:txBody>
          <a:bodyPr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3400" b="1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Лист A4 (210x297 мм)</PresentationFormat>
  <Paragraphs>87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Дело</dc:creator>
  <cp:lastModifiedBy>Дело</cp:lastModifiedBy>
  <cp:revision>1</cp:revision>
  <dcterms:modified xsi:type="dcterms:W3CDTF">2025-02-18T05:13:32Z</dcterms:modified>
</cp:coreProperties>
</file>