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84" y="-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3F956A-A725-4575-A745-60EB2D5C4DFC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FEFBD3-77C7-4083-B56B-B48A8B60151A}">
      <dgm:prSet phldrT="[Текст]" custT="1"/>
      <dgm:spPr/>
      <dgm:t>
        <a:bodyPr/>
        <a:lstStyle/>
        <a:p>
          <a:r>
            <a:rPr lang="ru-RU" sz="1400" i="1" dirty="0" smtClean="0"/>
            <a:t>С 1 января </a:t>
          </a:r>
          <a:r>
            <a:rPr lang="ru-RU" sz="1400" i="1" dirty="0" smtClean="0"/>
            <a:t>2024 </a:t>
          </a:r>
          <a:r>
            <a:rPr lang="ru-RU" sz="1400" i="1" dirty="0" smtClean="0"/>
            <a:t>года запланировано повышение минимального размера оплаты труда МРОТ на 16,6 процентов до </a:t>
          </a:r>
          <a:r>
            <a:rPr lang="ru-RU" sz="1400" i="1" dirty="0" smtClean="0"/>
            <a:t>19 242,00 рубля </a:t>
          </a:r>
          <a:r>
            <a:rPr lang="ru-RU" sz="1400" i="1" dirty="0" smtClean="0"/>
            <a:t>(в </a:t>
          </a:r>
          <a:r>
            <a:rPr lang="ru-RU" sz="1400" i="1" dirty="0" smtClean="0"/>
            <a:t>2023 </a:t>
          </a:r>
          <a:r>
            <a:rPr lang="ru-RU" sz="1400" i="1" dirty="0" smtClean="0"/>
            <a:t>г было – 19 242 рубля</a:t>
          </a:r>
          <a:r>
            <a:rPr lang="ru-RU" sz="1400" dirty="0" smtClean="0"/>
            <a:t>) </a:t>
          </a:r>
          <a:endParaRPr lang="ru-RU" sz="1400" dirty="0"/>
        </a:p>
      </dgm:t>
    </dgm:pt>
    <dgm:pt modelId="{A87C9B56-6939-455D-9B47-EDD822A3871A}" type="parTrans" cxnId="{8B22194E-6D08-42C4-A1BD-F0C90D138518}">
      <dgm:prSet/>
      <dgm:spPr/>
      <dgm:t>
        <a:bodyPr/>
        <a:lstStyle/>
        <a:p>
          <a:endParaRPr lang="ru-RU"/>
        </a:p>
      </dgm:t>
    </dgm:pt>
    <dgm:pt modelId="{8B1CC480-BDD4-4790-9333-76D82D66E78D}" type="sibTrans" cxnId="{8B22194E-6D08-42C4-A1BD-F0C90D138518}">
      <dgm:prSet/>
      <dgm:spPr/>
      <dgm:t>
        <a:bodyPr/>
        <a:lstStyle/>
        <a:p>
          <a:endParaRPr lang="ru-RU"/>
        </a:p>
      </dgm:t>
    </dgm:pt>
    <dgm:pt modelId="{88E5F226-184C-4564-8E0C-2F6EDA0F7721}">
      <dgm:prSet phldrT="[Текст]" custT="1"/>
      <dgm:spPr/>
      <dgm:t>
        <a:bodyPr/>
        <a:lstStyle/>
        <a:p>
          <a:r>
            <a:rPr lang="ru-RU" sz="1400" i="1" dirty="0" smtClean="0"/>
            <a:t>С 1 октября </a:t>
          </a:r>
          <a:r>
            <a:rPr lang="ru-RU" sz="1400" i="1" dirty="0" smtClean="0"/>
            <a:t>2024 </a:t>
          </a:r>
          <a:r>
            <a:rPr lang="ru-RU" sz="1400" i="1" dirty="0" smtClean="0"/>
            <a:t>года на 4,0 процента (на прогнозный уровень инфляции) повышение оплаты труда, в части индексации </a:t>
          </a:r>
          <a:r>
            <a:rPr lang="ru-RU" sz="1400" i="1" dirty="0" smtClean="0"/>
            <a:t>технического </a:t>
          </a:r>
          <a:r>
            <a:rPr lang="ru-RU" sz="1400" i="1" dirty="0" smtClean="0"/>
            <a:t>и обслуживающего персонала органов местного самоуправления, должностных окладов работников бюджетных учреждений</a:t>
          </a:r>
          <a:endParaRPr lang="ru-RU" sz="1400" i="1" dirty="0"/>
        </a:p>
      </dgm:t>
    </dgm:pt>
    <dgm:pt modelId="{598F6A6F-103A-4751-8FBA-5451B5228D20}" type="parTrans" cxnId="{34E73FD7-AA7B-46D3-AD2D-DADE6D10AB19}">
      <dgm:prSet/>
      <dgm:spPr/>
      <dgm:t>
        <a:bodyPr/>
        <a:lstStyle/>
        <a:p>
          <a:endParaRPr lang="ru-RU"/>
        </a:p>
      </dgm:t>
    </dgm:pt>
    <dgm:pt modelId="{3E4B9BE3-8FFA-412B-B7B3-3C48B05CFB93}" type="sibTrans" cxnId="{34E73FD7-AA7B-46D3-AD2D-DADE6D10AB19}">
      <dgm:prSet/>
      <dgm:spPr/>
      <dgm:t>
        <a:bodyPr/>
        <a:lstStyle/>
        <a:p>
          <a:endParaRPr lang="ru-RU"/>
        </a:p>
      </dgm:t>
    </dgm:pt>
    <dgm:pt modelId="{EFE6ED45-4540-422D-90CA-64349C8C2FC7}">
      <dgm:prSet phldrT="[Текст]" custT="1"/>
      <dgm:spPr/>
      <dgm:t>
        <a:bodyPr/>
        <a:lstStyle/>
        <a:p>
          <a:r>
            <a:rPr lang="ru-RU" sz="1400" i="1" dirty="0" smtClean="0"/>
            <a:t>С 1 января </a:t>
          </a:r>
          <a:r>
            <a:rPr lang="ru-RU" sz="1400" i="1" dirty="0" smtClean="0"/>
            <a:t>2024 </a:t>
          </a:r>
          <a:r>
            <a:rPr lang="ru-RU" sz="1400" i="1" dirty="0" smtClean="0"/>
            <a:t>года согласно Майского указа Президента Российской Федерации повышается среднемесячная заработная плата работников культуры, на </a:t>
          </a:r>
          <a:r>
            <a:rPr lang="ru-RU" sz="1400" i="1" dirty="0" smtClean="0"/>
            <a:t>2024 </a:t>
          </a:r>
          <a:r>
            <a:rPr lang="ru-RU" sz="1400" i="1" dirty="0" smtClean="0"/>
            <a:t>год – </a:t>
          </a:r>
          <a:r>
            <a:rPr lang="ru-RU" sz="1400" i="1" dirty="0" smtClean="0"/>
            <a:t>41718,2 </a:t>
          </a:r>
          <a:r>
            <a:rPr lang="ru-RU" sz="1400" i="1" dirty="0" smtClean="0"/>
            <a:t>рублей, </a:t>
          </a:r>
          <a:r>
            <a:rPr lang="ru-RU" sz="1400" i="1" dirty="0" smtClean="0"/>
            <a:t>на2025 </a:t>
          </a:r>
          <a:r>
            <a:rPr lang="ru-RU" sz="1400" i="1" dirty="0" smtClean="0"/>
            <a:t>– </a:t>
          </a:r>
          <a:r>
            <a:rPr lang="ru-RU" sz="1400" i="1" dirty="0" smtClean="0"/>
            <a:t>44638,5 </a:t>
          </a:r>
          <a:r>
            <a:rPr lang="ru-RU" sz="1400" i="1" dirty="0" smtClean="0"/>
            <a:t>рублей, на </a:t>
          </a:r>
          <a:r>
            <a:rPr lang="ru-RU" sz="1400" i="1" dirty="0" smtClean="0"/>
            <a:t>2026 </a:t>
          </a:r>
          <a:r>
            <a:rPr lang="ru-RU" sz="1400" i="1" dirty="0" smtClean="0"/>
            <a:t>– </a:t>
          </a:r>
          <a:r>
            <a:rPr lang="ru-RU" sz="1400" i="1" dirty="0" smtClean="0"/>
            <a:t>47584,6</a:t>
          </a:r>
          <a:endParaRPr lang="ru-RU" sz="1400" i="1" dirty="0"/>
        </a:p>
      </dgm:t>
    </dgm:pt>
    <dgm:pt modelId="{EF37543E-D77E-4F55-B6AE-FEE8161D1CCC}" type="parTrans" cxnId="{84190C5D-485F-4E9A-A4D3-25412B0EBFD3}">
      <dgm:prSet/>
      <dgm:spPr/>
      <dgm:t>
        <a:bodyPr/>
        <a:lstStyle/>
        <a:p>
          <a:endParaRPr lang="ru-RU"/>
        </a:p>
      </dgm:t>
    </dgm:pt>
    <dgm:pt modelId="{7AAC9555-4C8F-489F-AE9B-81F456C7A0B4}" type="sibTrans" cxnId="{84190C5D-485F-4E9A-A4D3-25412B0EBFD3}">
      <dgm:prSet/>
      <dgm:spPr/>
      <dgm:t>
        <a:bodyPr/>
        <a:lstStyle/>
        <a:p>
          <a:endParaRPr lang="ru-RU"/>
        </a:p>
      </dgm:t>
    </dgm:pt>
    <dgm:pt modelId="{29484CF4-7454-4D70-A7C0-8EEBCA293D31}" type="pres">
      <dgm:prSet presAssocID="{893F956A-A725-4575-A745-60EB2D5C4DF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92EFD8F-BA9F-4D19-AA60-77C0E95A3715}" type="pres">
      <dgm:prSet presAssocID="{00FEFBD3-77C7-4083-B56B-B48A8B60151A}" presName="parentLin" presStyleCnt="0"/>
      <dgm:spPr/>
    </dgm:pt>
    <dgm:pt modelId="{F2C140F0-A20E-4D18-8099-0F33E83A471E}" type="pres">
      <dgm:prSet presAssocID="{00FEFBD3-77C7-4083-B56B-B48A8B60151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AADD1E6-F0EB-46AC-A17A-1787FAF70A43}" type="pres">
      <dgm:prSet presAssocID="{00FEFBD3-77C7-4083-B56B-B48A8B60151A}" presName="parentText" presStyleLbl="node1" presStyleIdx="0" presStyleCnt="3" custScaleX="115997" custLinFactNeighborX="2330" custLinFactNeighborY="12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BFA4C1-6530-43B0-9389-71106C4952EF}" type="pres">
      <dgm:prSet presAssocID="{00FEFBD3-77C7-4083-B56B-B48A8B60151A}" presName="negativeSpace" presStyleCnt="0"/>
      <dgm:spPr/>
    </dgm:pt>
    <dgm:pt modelId="{7FB3E1C5-2D46-4A7F-A028-20435C3D11DD}" type="pres">
      <dgm:prSet presAssocID="{00FEFBD3-77C7-4083-B56B-B48A8B60151A}" presName="childText" presStyleLbl="conFgAcc1" presStyleIdx="0" presStyleCnt="3">
        <dgm:presLayoutVars>
          <dgm:bulletEnabled val="1"/>
        </dgm:presLayoutVars>
      </dgm:prSet>
      <dgm:spPr/>
    </dgm:pt>
    <dgm:pt modelId="{49A9C899-A270-44BC-B189-4F249DE21DB7}" type="pres">
      <dgm:prSet presAssocID="{8B1CC480-BDD4-4790-9333-76D82D66E78D}" presName="spaceBetweenRectangles" presStyleCnt="0"/>
      <dgm:spPr/>
    </dgm:pt>
    <dgm:pt modelId="{2370C109-5B91-447E-BAF8-56EEED8E6391}" type="pres">
      <dgm:prSet presAssocID="{88E5F226-184C-4564-8E0C-2F6EDA0F7721}" presName="parentLin" presStyleCnt="0"/>
      <dgm:spPr/>
    </dgm:pt>
    <dgm:pt modelId="{70D6401C-9506-45E9-AA2C-1FD774443F01}" type="pres">
      <dgm:prSet presAssocID="{88E5F226-184C-4564-8E0C-2F6EDA0F772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0F368780-2CE6-471F-868B-C23013585FB7}" type="pres">
      <dgm:prSet presAssocID="{88E5F226-184C-4564-8E0C-2F6EDA0F7721}" presName="parentText" presStyleLbl="node1" presStyleIdx="1" presStyleCnt="3" custScaleX="12769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14792E-6B10-4ECF-9195-D60A6A95D158}" type="pres">
      <dgm:prSet presAssocID="{88E5F226-184C-4564-8E0C-2F6EDA0F7721}" presName="negativeSpace" presStyleCnt="0"/>
      <dgm:spPr/>
    </dgm:pt>
    <dgm:pt modelId="{88E93EF4-D062-4FD5-9049-100237C6740A}" type="pres">
      <dgm:prSet presAssocID="{88E5F226-184C-4564-8E0C-2F6EDA0F7721}" presName="childText" presStyleLbl="conFgAcc1" presStyleIdx="1" presStyleCnt="3">
        <dgm:presLayoutVars>
          <dgm:bulletEnabled val="1"/>
        </dgm:presLayoutVars>
      </dgm:prSet>
      <dgm:spPr/>
    </dgm:pt>
    <dgm:pt modelId="{6CE110CA-9AB9-4FE9-8EC3-96041AF00208}" type="pres">
      <dgm:prSet presAssocID="{3E4B9BE3-8FFA-412B-B7B3-3C48B05CFB93}" presName="spaceBetweenRectangles" presStyleCnt="0"/>
      <dgm:spPr/>
    </dgm:pt>
    <dgm:pt modelId="{AC8C2FAE-5433-4B83-BF4C-C8B032C4CF79}" type="pres">
      <dgm:prSet presAssocID="{EFE6ED45-4540-422D-90CA-64349C8C2FC7}" presName="parentLin" presStyleCnt="0"/>
      <dgm:spPr/>
    </dgm:pt>
    <dgm:pt modelId="{8E2A956F-AAC5-4B05-AEA0-12D75A8C7C8C}" type="pres">
      <dgm:prSet presAssocID="{EFE6ED45-4540-422D-90CA-64349C8C2FC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4154343-3577-4A52-ABDD-533A4FA77BD9}" type="pres">
      <dgm:prSet presAssocID="{EFE6ED45-4540-422D-90CA-64349C8C2FC7}" presName="parentText" presStyleLbl="node1" presStyleIdx="2" presStyleCnt="3" custScaleX="117053" custLinFactNeighborX="-17564" custLinFactNeighborY="37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0F655-D33F-48D7-B176-41C62975FAB6}" type="pres">
      <dgm:prSet presAssocID="{EFE6ED45-4540-422D-90CA-64349C8C2FC7}" presName="negativeSpace" presStyleCnt="0"/>
      <dgm:spPr/>
    </dgm:pt>
    <dgm:pt modelId="{80F490B2-1023-4D76-9433-AD3BF4E6022E}" type="pres">
      <dgm:prSet presAssocID="{EFE6ED45-4540-422D-90CA-64349C8C2FC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C85C3A0-DFA1-4E18-AC1C-14FFCAF7AE81}" type="presOf" srcId="{88E5F226-184C-4564-8E0C-2F6EDA0F7721}" destId="{0F368780-2CE6-471F-868B-C23013585FB7}" srcOrd="1" destOrd="0" presId="urn:microsoft.com/office/officeart/2005/8/layout/list1"/>
    <dgm:cxn modelId="{260CF6C5-F75D-4031-8B00-1F3940164F6D}" type="presOf" srcId="{893F956A-A725-4575-A745-60EB2D5C4DFC}" destId="{29484CF4-7454-4D70-A7C0-8EEBCA293D31}" srcOrd="0" destOrd="0" presId="urn:microsoft.com/office/officeart/2005/8/layout/list1"/>
    <dgm:cxn modelId="{2672FFC3-B5FF-4E54-8A79-E15B15330F1F}" type="presOf" srcId="{00FEFBD3-77C7-4083-B56B-B48A8B60151A}" destId="{9AADD1E6-F0EB-46AC-A17A-1787FAF70A43}" srcOrd="1" destOrd="0" presId="urn:microsoft.com/office/officeart/2005/8/layout/list1"/>
    <dgm:cxn modelId="{BC1D6F9E-A4B3-436F-A5A9-4E7DE5EC1CE3}" type="presOf" srcId="{EFE6ED45-4540-422D-90CA-64349C8C2FC7}" destId="{8E2A956F-AAC5-4B05-AEA0-12D75A8C7C8C}" srcOrd="0" destOrd="0" presId="urn:microsoft.com/office/officeart/2005/8/layout/list1"/>
    <dgm:cxn modelId="{7432E92C-1105-4544-85C5-C5630C91631C}" type="presOf" srcId="{EFE6ED45-4540-422D-90CA-64349C8C2FC7}" destId="{64154343-3577-4A52-ABDD-533A4FA77BD9}" srcOrd="1" destOrd="0" presId="urn:microsoft.com/office/officeart/2005/8/layout/list1"/>
    <dgm:cxn modelId="{2C2F9659-B63F-49B7-95CD-B9FA4FA50BBE}" type="presOf" srcId="{88E5F226-184C-4564-8E0C-2F6EDA0F7721}" destId="{70D6401C-9506-45E9-AA2C-1FD774443F01}" srcOrd="0" destOrd="0" presId="urn:microsoft.com/office/officeart/2005/8/layout/list1"/>
    <dgm:cxn modelId="{84190C5D-485F-4E9A-A4D3-25412B0EBFD3}" srcId="{893F956A-A725-4575-A745-60EB2D5C4DFC}" destId="{EFE6ED45-4540-422D-90CA-64349C8C2FC7}" srcOrd="2" destOrd="0" parTransId="{EF37543E-D77E-4F55-B6AE-FEE8161D1CCC}" sibTransId="{7AAC9555-4C8F-489F-AE9B-81F456C7A0B4}"/>
    <dgm:cxn modelId="{E367E299-6233-47EE-AFFE-47298FF24D92}" type="presOf" srcId="{00FEFBD3-77C7-4083-B56B-B48A8B60151A}" destId="{F2C140F0-A20E-4D18-8099-0F33E83A471E}" srcOrd="0" destOrd="0" presId="urn:microsoft.com/office/officeart/2005/8/layout/list1"/>
    <dgm:cxn modelId="{34E73FD7-AA7B-46D3-AD2D-DADE6D10AB19}" srcId="{893F956A-A725-4575-A745-60EB2D5C4DFC}" destId="{88E5F226-184C-4564-8E0C-2F6EDA0F7721}" srcOrd="1" destOrd="0" parTransId="{598F6A6F-103A-4751-8FBA-5451B5228D20}" sibTransId="{3E4B9BE3-8FFA-412B-B7B3-3C48B05CFB93}"/>
    <dgm:cxn modelId="{8B22194E-6D08-42C4-A1BD-F0C90D138518}" srcId="{893F956A-A725-4575-A745-60EB2D5C4DFC}" destId="{00FEFBD3-77C7-4083-B56B-B48A8B60151A}" srcOrd="0" destOrd="0" parTransId="{A87C9B56-6939-455D-9B47-EDD822A3871A}" sibTransId="{8B1CC480-BDD4-4790-9333-76D82D66E78D}"/>
    <dgm:cxn modelId="{1FB56CFC-BB64-4366-9A34-000B4725B1A0}" type="presParOf" srcId="{29484CF4-7454-4D70-A7C0-8EEBCA293D31}" destId="{F92EFD8F-BA9F-4D19-AA60-77C0E95A3715}" srcOrd="0" destOrd="0" presId="urn:microsoft.com/office/officeart/2005/8/layout/list1"/>
    <dgm:cxn modelId="{4F7B6B7D-6F5D-4763-A9AA-1A140B77B2B2}" type="presParOf" srcId="{F92EFD8F-BA9F-4D19-AA60-77C0E95A3715}" destId="{F2C140F0-A20E-4D18-8099-0F33E83A471E}" srcOrd="0" destOrd="0" presId="urn:microsoft.com/office/officeart/2005/8/layout/list1"/>
    <dgm:cxn modelId="{1E12054C-3229-42D1-851C-AFF96E544202}" type="presParOf" srcId="{F92EFD8F-BA9F-4D19-AA60-77C0E95A3715}" destId="{9AADD1E6-F0EB-46AC-A17A-1787FAF70A43}" srcOrd="1" destOrd="0" presId="urn:microsoft.com/office/officeart/2005/8/layout/list1"/>
    <dgm:cxn modelId="{597000E9-1EA0-485D-8066-2483CBF50789}" type="presParOf" srcId="{29484CF4-7454-4D70-A7C0-8EEBCA293D31}" destId="{06BFA4C1-6530-43B0-9389-71106C4952EF}" srcOrd="1" destOrd="0" presId="urn:microsoft.com/office/officeart/2005/8/layout/list1"/>
    <dgm:cxn modelId="{905F16C7-F5AD-4E7E-87D4-DD1FAF2C0BE8}" type="presParOf" srcId="{29484CF4-7454-4D70-A7C0-8EEBCA293D31}" destId="{7FB3E1C5-2D46-4A7F-A028-20435C3D11DD}" srcOrd="2" destOrd="0" presId="urn:microsoft.com/office/officeart/2005/8/layout/list1"/>
    <dgm:cxn modelId="{019322F4-4FC9-43C5-947F-3A38041F84C5}" type="presParOf" srcId="{29484CF4-7454-4D70-A7C0-8EEBCA293D31}" destId="{49A9C899-A270-44BC-B189-4F249DE21DB7}" srcOrd="3" destOrd="0" presId="urn:microsoft.com/office/officeart/2005/8/layout/list1"/>
    <dgm:cxn modelId="{90440F99-D899-40F9-963F-4EEC6921A61C}" type="presParOf" srcId="{29484CF4-7454-4D70-A7C0-8EEBCA293D31}" destId="{2370C109-5B91-447E-BAF8-56EEED8E6391}" srcOrd="4" destOrd="0" presId="urn:microsoft.com/office/officeart/2005/8/layout/list1"/>
    <dgm:cxn modelId="{5E7415DE-F62B-4527-8DC7-68540A581467}" type="presParOf" srcId="{2370C109-5B91-447E-BAF8-56EEED8E6391}" destId="{70D6401C-9506-45E9-AA2C-1FD774443F01}" srcOrd="0" destOrd="0" presId="urn:microsoft.com/office/officeart/2005/8/layout/list1"/>
    <dgm:cxn modelId="{32D181FC-0F58-4242-95E1-D1CF8F1A51D0}" type="presParOf" srcId="{2370C109-5B91-447E-BAF8-56EEED8E6391}" destId="{0F368780-2CE6-471F-868B-C23013585FB7}" srcOrd="1" destOrd="0" presId="urn:microsoft.com/office/officeart/2005/8/layout/list1"/>
    <dgm:cxn modelId="{9CA4F0A7-F891-460B-AD30-5025506630EC}" type="presParOf" srcId="{29484CF4-7454-4D70-A7C0-8EEBCA293D31}" destId="{3714792E-6B10-4ECF-9195-D60A6A95D158}" srcOrd="5" destOrd="0" presId="urn:microsoft.com/office/officeart/2005/8/layout/list1"/>
    <dgm:cxn modelId="{4DFCA66C-A423-459F-8791-D29A47D6D5C2}" type="presParOf" srcId="{29484CF4-7454-4D70-A7C0-8EEBCA293D31}" destId="{88E93EF4-D062-4FD5-9049-100237C6740A}" srcOrd="6" destOrd="0" presId="urn:microsoft.com/office/officeart/2005/8/layout/list1"/>
    <dgm:cxn modelId="{63BFDA1C-85AF-4096-BF47-892690BC1B4F}" type="presParOf" srcId="{29484CF4-7454-4D70-A7C0-8EEBCA293D31}" destId="{6CE110CA-9AB9-4FE9-8EC3-96041AF00208}" srcOrd="7" destOrd="0" presId="urn:microsoft.com/office/officeart/2005/8/layout/list1"/>
    <dgm:cxn modelId="{56111D6A-2BD6-4A9C-9D06-A07320F61B53}" type="presParOf" srcId="{29484CF4-7454-4D70-A7C0-8EEBCA293D31}" destId="{AC8C2FAE-5433-4B83-BF4C-C8B032C4CF79}" srcOrd="8" destOrd="0" presId="urn:microsoft.com/office/officeart/2005/8/layout/list1"/>
    <dgm:cxn modelId="{1B12C528-013D-47FD-8CC8-8A1BB64EE0DB}" type="presParOf" srcId="{AC8C2FAE-5433-4B83-BF4C-C8B032C4CF79}" destId="{8E2A956F-AAC5-4B05-AEA0-12D75A8C7C8C}" srcOrd="0" destOrd="0" presId="urn:microsoft.com/office/officeart/2005/8/layout/list1"/>
    <dgm:cxn modelId="{15E574EA-E9E8-4336-B188-F0F7B758A822}" type="presParOf" srcId="{AC8C2FAE-5433-4B83-BF4C-C8B032C4CF79}" destId="{64154343-3577-4A52-ABDD-533A4FA77BD9}" srcOrd="1" destOrd="0" presId="urn:microsoft.com/office/officeart/2005/8/layout/list1"/>
    <dgm:cxn modelId="{EBC5CD76-B673-48EE-B5DD-D5D8C884F909}" type="presParOf" srcId="{29484CF4-7454-4D70-A7C0-8EEBCA293D31}" destId="{2E30F655-D33F-48D7-B176-41C62975FAB6}" srcOrd="9" destOrd="0" presId="urn:microsoft.com/office/officeart/2005/8/layout/list1"/>
    <dgm:cxn modelId="{D721CB4D-1929-4B8C-9AA5-66271F97D9DF}" type="presParOf" srcId="{29484CF4-7454-4D70-A7C0-8EEBCA293D31}" destId="{80F490B2-1023-4D76-9433-AD3BF4E6022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3FB0D0-50DF-4297-A1D5-0B4899B574CB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1E33E10-C5FE-4A82-B51D-73672BC34B89}">
      <dgm:prSet phldrT="[Текст]" custT="1"/>
      <dgm:spPr/>
      <dgm:t>
        <a:bodyPr/>
        <a:lstStyle/>
        <a:p>
          <a:r>
            <a:rPr lang="ru-RU" sz="1200" i="1" dirty="0" smtClean="0"/>
            <a:t>В приоритетном порядке обеспечено планирование первоочередных социально значимых расходов, на заработную плату, уплату налогов, коммунальных платежей, приобретение котельно-печного топлива</a:t>
          </a:r>
          <a:endParaRPr lang="ru-RU" sz="1200" i="1" dirty="0"/>
        </a:p>
      </dgm:t>
    </dgm:pt>
    <dgm:pt modelId="{FA779A9C-41C5-4BC1-B0B6-902F029488E0}" type="parTrans" cxnId="{0ED8A419-191D-4385-A407-C7AB94945781}">
      <dgm:prSet/>
      <dgm:spPr/>
      <dgm:t>
        <a:bodyPr/>
        <a:lstStyle/>
        <a:p>
          <a:endParaRPr lang="ru-RU"/>
        </a:p>
      </dgm:t>
    </dgm:pt>
    <dgm:pt modelId="{588093BB-A7C7-474A-AEF7-B4336234585B}" type="sibTrans" cxnId="{0ED8A419-191D-4385-A407-C7AB94945781}">
      <dgm:prSet/>
      <dgm:spPr/>
      <dgm:t>
        <a:bodyPr/>
        <a:lstStyle/>
        <a:p>
          <a:endParaRPr lang="ru-RU"/>
        </a:p>
      </dgm:t>
    </dgm:pt>
    <dgm:pt modelId="{C69455A3-4062-4DAF-89F6-62669D5E8CCD}">
      <dgm:prSet phldrT="[Текст]" custT="1"/>
      <dgm:spPr/>
      <dgm:t>
        <a:bodyPr/>
        <a:lstStyle/>
        <a:p>
          <a:r>
            <a:rPr lang="ru-RU" sz="1200" i="1" dirty="0" smtClean="0"/>
            <a:t>Отсутствие просроченной кредиторской задолженности по расходам бюджета </a:t>
          </a:r>
          <a:r>
            <a:rPr lang="ru-RU" sz="1200" i="1" dirty="0" err="1" smtClean="0"/>
            <a:t>Волошинского</a:t>
          </a:r>
          <a:r>
            <a:rPr lang="ru-RU" sz="1200" i="1" dirty="0" smtClean="0"/>
            <a:t> сельского поселения Миллеровского района на </a:t>
          </a:r>
          <a:r>
            <a:rPr lang="ru-RU" sz="1200" i="1" dirty="0" smtClean="0"/>
            <a:t>2024– 2026 годы</a:t>
          </a:r>
          <a:endParaRPr lang="ru-RU" sz="1200" i="1" dirty="0"/>
        </a:p>
      </dgm:t>
    </dgm:pt>
    <dgm:pt modelId="{6F7FD3D9-B234-45C3-9064-C6F4E5EA646F}" type="parTrans" cxnId="{0D33E710-8599-46AA-907D-12FA5EF98CA4}">
      <dgm:prSet/>
      <dgm:spPr/>
      <dgm:t>
        <a:bodyPr/>
        <a:lstStyle/>
        <a:p>
          <a:endParaRPr lang="ru-RU"/>
        </a:p>
      </dgm:t>
    </dgm:pt>
    <dgm:pt modelId="{9797DD1D-A11E-4A20-9245-7863CBC9EED7}" type="sibTrans" cxnId="{0D33E710-8599-46AA-907D-12FA5EF98CA4}">
      <dgm:prSet/>
      <dgm:spPr/>
      <dgm:t>
        <a:bodyPr/>
        <a:lstStyle/>
        <a:p>
          <a:endParaRPr lang="ru-RU"/>
        </a:p>
      </dgm:t>
    </dgm:pt>
    <dgm:pt modelId="{E55ED099-4D28-4F2F-B2D2-A23828D1F140}">
      <dgm:prSet custT="1"/>
      <dgm:spPr/>
      <dgm:t>
        <a:bodyPr/>
        <a:lstStyle/>
        <a:p>
          <a:r>
            <a:rPr lang="ru-RU" sz="1200" i="1" dirty="0" smtClean="0"/>
            <a:t>Соблюдение финансовой дисциплины, с учетом выполнения обязательств, предусмотренных Соглашением о предоставлении дотаций</a:t>
          </a:r>
          <a:endParaRPr lang="ru-RU" sz="1200" i="1" dirty="0"/>
        </a:p>
      </dgm:t>
    </dgm:pt>
    <dgm:pt modelId="{51EC0A43-5837-4CD5-8D4C-5DFC3AFDC3FB}" type="parTrans" cxnId="{1BFAB4D1-4D3E-41CE-88DD-9F329A670F31}">
      <dgm:prSet/>
      <dgm:spPr/>
      <dgm:t>
        <a:bodyPr/>
        <a:lstStyle/>
        <a:p>
          <a:endParaRPr lang="ru-RU"/>
        </a:p>
      </dgm:t>
    </dgm:pt>
    <dgm:pt modelId="{B479EADB-9EA2-486C-8036-BB63EFF4ABAE}" type="sibTrans" cxnId="{1BFAB4D1-4D3E-41CE-88DD-9F329A670F31}">
      <dgm:prSet/>
      <dgm:spPr/>
      <dgm:t>
        <a:bodyPr/>
        <a:lstStyle/>
        <a:p>
          <a:endParaRPr lang="ru-RU"/>
        </a:p>
      </dgm:t>
    </dgm:pt>
    <dgm:pt modelId="{CFB697B9-0A01-4906-9627-4823050066C9}">
      <dgm:prSet custT="1"/>
      <dgm:spPr/>
      <dgm:t>
        <a:bodyPr/>
        <a:lstStyle/>
        <a:p>
          <a:r>
            <a:rPr lang="ru-RU" sz="1200" i="1" dirty="0" smtClean="0"/>
            <a:t>Обеспечение сбалансированности бюджета </a:t>
          </a:r>
          <a:r>
            <a:rPr lang="ru-RU" sz="1200" i="1" dirty="0" err="1" smtClean="0"/>
            <a:t>Волошинского</a:t>
          </a:r>
          <a:r>
            <a:rPr lang="ru-RU" sz="1200" i="1" dirty="0" smtClean="0"/>
            <a:t> сельского поселения Миллеровского района на </a:t>
          </a:r>
          <a:r>
            <a:rPr lang="ru-RU" sz="1200" i="1" dirty="0" smtClean="0"/>
            <a:t>2024 </a:t>
          </a:r>
          <a:r>
            <a:rPr lang="ru-RU" sz="1200" i="1" dirty="0" smtClean="0"/>
            <a:t>- </a:t>
          </a:r>
          <a:r>
            <a:rPr lang="ru-RU" sz="1200" i="1" dirty="0" smtClean="0"/>
            <a:t>2026годы</a:t>
          </a:r>
          <a:endParaRPr lang="ru-RU" sz="1200" i="1" dirty="0"/>
        </a:p>
      </dgm:t>
    </dgm:pt>
    <dgm:pt modelId="{D8650F97-A99C-40D8-B0DE-32C6FE652A41}" type="parTrans" cxnId="{56B4CC6C-A62F-466C-80B3-539224DA1F6E}">
      <dgm:prSet/>
      <dgm:spPr/>
      <dgm:t>
        <a:bodyPr/>
        <a:lstStyle/>
        <a:p>
          <a:endParaRPr lang="ru-RU"/>
        </a:p>
      </dgm:t>
    </dgm:pt>
    <dgm:pt modelId="{91F09FCD-A05E-4948-BC89-4B3427767D97}" type="sibTrans" cxnId="{56B4CC6C-A62F-466C-80B3-539224DA1F6E}">
      <dgm:prSet/>
      <dgm:spPr/>
      <dgm:t>
        <a:bodyPr/>
        <a:lstStyle/>
        <a:p>
          <a:endParaRPr lang="ru-RU"/>
        </a:p>
      </dgm:t>
    </dgm:pt>
    <dgm:pt modelId="{D3E05676-3155-49D3-8F07-EAD1F78C4440}" type="pres">
      <dgm:prSet presAssocID="{663FB0D0-50DF-4297-A1D5-0B4899B574CB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F2596F8-70D5-484D-AAC5-29BF5214A9C8}" type="pres">
      <dgm:prSet presAssocID="{663FB0D0-50DF-4297-A1D5-0B4899B574CB}" presName="diamond" presStyleLbl="bgShp" presStyleIdx="0" presStyleCnt="1"/>
      <dgm:spPr/>
    </dgm:pt>
    <dgm:pt modelId="{8FEAB3F7-80CC-4569-85B0-B919FC21BAC7}" type="pres">
      <dgm:prSet presAssocID="{663FB0D0-50DF-4297-A1D5-0B4899B574CB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93EED8-242A-41D6-96D9-9C2FA68404B3}" type="pres">
      <dgm:prSet presAssocID="{663FB0D0-50DF-4297-A1D5-0B4899B574CB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4D8048-6013-4B2F-9768-937D3F191B86}" type="pres">
      <dgm:prSet presAssocID="{663FB0D0-50DF-4297-A1D5-0B4899B574CB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8BB8E9-29F0-4D52-A38B-588715C7D3CA}" type="pres">
      <dgm:prSet presAssocID="{663FB0D0-50DF-4297-A1D5-0B4899B574CB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6B4CC6C-A62F-466C-80B3-539224DA1F6E}" srcId="{663FB0D0-50DF-4297-A1D5-0B4899B574CB}" destId="{CFB697B9-0A01-4906-9627-4823050066C9}" srcOrd="3" destOrd="0" parTransId="{D8650F97-A99C-40D8-B0DE-32C6FE652A41}" sibTransId="{91F09FCD-A05E-4948-BC89-4B3427767D97}"/>
    <dgm:cxn modelId="{12DA28A3-9B23-4316-8A02-638655FFC59E}" type="presOf" srcId="{663FB0D0-50DF-4297-A1D5-0B4899B574CB}" destId="{D3E05676-3155-49D3-8F07-EAD1F78C4440}" srcOrd="0" destOrd="0" presId="urn:microsoft.com/office/officeart/2005/8/layout/matrix3"/>
    <dgm:cxn modelId="{1BFAB4D1-4D3E-41CE-88DD-9F329A670F31}" srcId="{663FB0D0-50DF-4297-A1D5-0B4899B574CB}" destId="{E55ED099-4D28-4F2F-B2D2-A23828D1F140}" srcOrd="2" destOrd="0" parTransId="{51EC0A43-5837-4CD5-8D4C-5DFC3AFDC3FB}" sibTransId="{B479EADB-9EA2-486C-8036-BB63EFF4ABAE}"/>
    <dgm:cxn modelId="{AD85107A-B617-47AC-AAC4-74D36CCBD32D}" type="presOf" srcId="{CFB697B9-0A01-4906-9627-4823050066C9}" destId="{6B8BB8E9-29F0-4D52-A38B-588715C7D3CA}" srcOrd="0" destOrd="0" presId="urn:microsoft.com/office/officeart/2005/8/layout/matrix3"/>
    <dgm:cxn modelId="{0ED8A419-191D-4385-A407-C7AB94945781}" srcId="{663FB0D0-50DF-4297-A1D5-0B4899B574CB}" destId="{F1E33E10-C5FE-4A82-B51D-73672BC34B89}" srcOrd="0" destOrd="0" parTransId="{FA779A9C-41C5-4BC1-B0B6-902F029488E0}" sibTransId="{588093BB-A7C7-474A-AEF7-B4336234585B}"/>
    <dgm:cxn modelId="{6FC2D5A1-30D2-4E6A-ACD0-9263B5D93F99}" type="presOf" srcId="{C69455A3-4062-4DAF-89F6-62669D5E8CCD}" destId="{E693EED8-242A-41D6-96D9-9C2FA68404B3}" srcOrd="0" destOrd="0" presId="urn:microsoft.com/office/officeart/2005/8/layout/matrix3"/>
    <dgm:cxn modelId="{0D33E710-8599-46AA-907D-12FA5EF98CA4}" srcId="{663FB0D0-50DF-4297-A1D5-0B4899B574CB}" destId="{C69455A3-4062-4DAF-89F6-62669D5E8CCD}" srcOrd="1" destOrd="0" parTransId="{6F7FD3D9-B234-45C3-9064-C6F4E5EA646F}" sibTransId="{9797DD1D-A11E-4A20-9245-7863CBC9EED7}"/>
    <dgm:cxn modelId="{94FE4B8A-7A03-4F2E-BF3E-3D667E6DAE58}" type="presOf" srcId="{F1E33E10-C5FE-4A82-B51D-73672BC34B89}" destId="{8FEAB3F7-80CC-4569-85B0-B919FC21BAC7}" srcOrd="0" destOrd="0" presId="urn:microsoft.com/office/officeart/2005/8/layout/matrix3"/>
    <dgm:cxn modelId="{06A2EABC-65BC-460C-A036-DF5E143DD97B}" type="presOf" srcId="{E55ED099-4D28-4F2F-B2D2-A23828D1F140}" destId="{8A4D8048-6013-4B2F-9768-937D3F191B86}" srcOrd="0" destOrd="0" presId="urn:microsoft.com/office/officeart/2005/8/layout/matrix3"/>
    <dgm:cxn modelId="{B709ABDC-8B36-4338-A6FC-220035F37A6E}" type="presParOf" srcId="{D3E05676-3155-49D3-8F07-EAD1F78C4440}" destId="{AF2596F8-70D5-484D-AAC5-29BF5214A9C8}" srcOrd="0" destOrd="0" presId="urn:microsoft.com/office/officeart/2005/8/layout/matrix3"/>
    <dgm:cxn modelId="{465F2CC9-9B9E-4675-8D65-CE7216DD6A36}" type="presParOf" srcId="{D3E05676-3155-49D3-8F07-EAD1F78C4440}" destId="{8FEAB3F7-80CC-4569-85B0-B919FC21BAC7}" srcOrd="1" destOrd="0" presId="urn:microsoft.com/office/officeart/2005/8/layout/matrix3"/>
    <dgm:cxn modelId="{320184BB-4F04-4110-9582-FA8405A7DC8B}" type="presParOf" srcId="{D3E05676-3155-49D3-8F07-EAD1F78C4440}" destId="{E693EED8-242A-41D6-96D9-9C2FA68404B3}" srcOrd="2" destOrd="0" presId="urn:microsoft.com/office/officeart/2005/8/layout/matrix3"/>
    <dgm:cxn modelId="{7BDFB823-34B5-4182-B4A6-92C75CD4376F}" type="presParOf" srcId="{D3E05676-3155-49D3-8F07-EAD1F78C4440}" destId="{8A4D8048-6013-4B2F-9768-937D3F191B86}" srcOrd="3" destOrd="0" presId="urn:microsoft.com/office/officeart/2005/8/layout/matrix3"/>
    <dgm:cxn modelId="{0108F6B4-B88C-457E-9238-AC54E061B3C0}" type="presParOf" srcId="{D3E05676-3155-49D3-8F07-EAD1F78C4440}" destId="{6B8BB8E9-29F0-4D52-A38B-588715C7D3CA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CD0327B-96F0-4FF5-A05A-32AE9A6022EC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184EE57-EE6C-455A-8070-F1C2B46C1E6B}">
      <dgm:prSet phldrT="[Текст]" custT="1"/>
      <dgm:spPr/>
      <dgm:t>
        <a:bodyPr/>
        <a:lstStyle/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01.01.2022 – 13 890 руб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C1D79-2EC6-48CB-9996-06C50BD3A86B}" type="parTrans" cxnId="{1C8F3E62-A26A-4276-979B-5F6421D77CAC}">
      <dgm:prSet/>
      <dgm:spPr/>
      <dgm:t>
        <a:bodyPr/>
        <a:lstStyle/>
        <a:p>
          <a:endParaRPr lang="ru-RU"/>
        </a:p>
      </dgm:t>
    </dgm:pt>
    <dgm:pt modelId="{4CE225D2-083F-4B17-A8DE-2C54BE8C5034}" type="sibTrans" cxnId="{1C8F3E62-A26A-4276-979B-5F6421D77CAC}">
      <dgm:prSet/>
      <dgm:spPr/>
      <dgm:t>
        <a:bodyPr/>
        <a:lstStyle/>
        <a:p>
          <a:endParaRPr lang="ru-RU"/>
        </a:p>
      </dgm:t>
    </dgm:pt>
    <dgm:pt modelId="{F4A86ADF-BB9E-452B-96E1-1CCC715DFDAE}">
      <dgm:prSet phldrT="[Текст]" custT="1"/>
      <dgm:spPr/>
      <dgm:t>
        <a:bodyPr/>
        <a:lstStyle/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01.01.2023 – 16 242 руб.</a:t>
          </a:r>
        </a:p>
        <a:p>
          <a:endParaRPr lang="ru-RU" sz="1400" dirty="0"/>
        </a:p>
      </dgm:t>
    </dgm:pt>
    <dgm:pt modelId="{4BC1790B-8DA1-4DD3-A186-83314AF60E7B}" type="parTrans" cxnId="{0A9E11E8-0F6F-46BB-91E0-D06AF7887491}">
      <dgm:prSet/>
      <dgm:spPr/>
      <dgm:t>
        <a:bodyPr/>
        <a:lstStyle/>
        <a:p>
          <a:endParaRPr lang="ru-RU"/>
        </a:p>
      </dgm:t>
    </dgm:pt>
    <dgm:pt modelId="{697A531A-088F-45FA-BF92-0AE4C2E99C69}" type="sibTrans" cxnId="{0A9E11E8-0F6F-46BB-91E0-D06AF7887491}">
      <dgm:prSet/>
      <dgm:spPr/>
      <dgm:t>
        <a:bodyPr/>
        <a:lstStyle/>
        <a:p>
          <a:endParaRPr lang="ru-RU"/>
        </a:p>
      </dgm:t>
    </dgm:pt>
    <dgm:pt modelId="{E5700426-B14F-4CCB-9376-416C3F006ECC}">
      <dgm:prSet phldrT="[Текст]" custT="1"/>
      <dgm:spPr/>
      <dgm:t>
        <a:bodyPr/>
        <a:lstStyle/>
        <a:p>
          <a:endParaRPr lang="ru-RU" sz="1400" dirty="0" smtClean="0"/>
        </a:p>
        <a:p>
          <a:endParaRPr lang="ru-RU" sz="1400" dirty="0" smtClean="0"/>
        </a:p>
        <a:p>
          <a:endParaRPr lang="ru-RU" sz="1400" dirty="0" smtClean="0"/>
        </a:p>
        <a:p>
          <a:r>
            <a:rPr lang="ru-RU" sz="1600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01.01.2024 – 19 242 руб.</a:t>
          </a:r>
        </a:p>
        <a:p>
          <a:pPr>
            <a:lnSpc>
              <a:spcPct val="100000"/>
            </a:lnSpc>
          </a:pPr>
          <a:endParaRPr lang="ru-RU" sz="5800" dirty="0"/>
        </a:p>
      </dgm:t>
    </dgm:pt>
    <dgm:pt modelId="{EC077BE4-C208-4F8A-BD3C-04F28EBFEB8B}" type="parTrans" cxnId="{8935CFA1-366C-4D5C-906F-2945186D80CF}">
      <dgm:prSet/>
      <dgm:spPr/>
      <dgm:t>
        <a:bodyPr/>
        <a:lstStyle/>
        <a:p>
          <a:endParaRPr lang="ru-RU"/>
        </a:p>
      </dgm:t>
    </dgm:pt>
    <dgm:pt modelId="{F030B6B7-1B0B-4C41-9257-82D0EDD89D17}" type="sibTrans" cxnId="{8935CFA1-366C-4D5C-906F-2945186D80CF}">
      <dgm:prSet/>
      <dgm:spPr/>
      <dgm:t>
        <a:bodyPr/>
        <a:lstStyle/>
        <a:p>
          <a:endParaRPr lang="ru-RU"/>
        </a:p>
      </dgm:t>
    </dgm:pt>
    <dgm:pt modelId="{7ECBD751-8CE1-480A-8CE0-FC92C271822E}">
      <dgm:prSet phldrT="[Текст]"/>
      <dgm:spPr/>
      <dgm:t>
        <a:bodyPr/>
        <a:lstStyle/>
        <a:p>
          <a:r>
            <a:rPr lang="ru-RU" b="1" dirty="0" smtClean="0"/>
            <a:t>РОСТ                                               с 2022 года по 2024 год                   +5 352,00 рублей</a:t>
          </a:r>
          <a:endParaRPr lang="ru-RU" b="1" dirty="0"/>
        </a:p>
      </dgm:t>
    </dgm:pt>
    <dgm:pt modelId="{EC66145E-5E72-4E0C-A355-B89F1D95825D}" type="parTrans" cxnId="{DCA39ABE-187A-4A74-BF31-32C6B5511EC0}">
      <dgm:prSet/>
      <dgm:spPr/>
      <dgm:t>
        <a:bodyPr/>
        <a:lstStyle/>
        <a:p>
          <a:endParaRPr lang="ru-RU"/>
        </a:p>
      </dgm:t>
    </dgm:pt>
    <dgm:pt modelId="{2704C820-7F58-4CCC-B362-C95E5EDD0E89}" type="sibTrans" cxnId="{DCA39ABE-187A-4A74-BF31-32C6B5511EC0}">
      <dgm:prSet/>
      <dgm:spPr/>
      <dgm:t>
        <a:bodyPr/>
        <a:lstStyle/>
        <a:p>
          <a:endParaRPr lang="ru-RU"/>
        </a:p>
      </dgm:t>
    </dgm:pt>
    <dgm:pt modelId="{BA3F1788-DFF8-4F26-A333-BB0FB7561319}" type="pres">
      <dgm:prSet presAssocID="{9CD0327B-96F0-4FF5-A05A-32AE9A6022EC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0ED7613-0ECD-4FB0-844B-26878A02B9A6}" type="pres">
      <dgm:prSet presAssocID="{7184EE57-EE6C-455A-8070-F1C2B46C1E6B}" presName="composite" presStyleCnt="0"/>
      <dgm:spPr/>
    </dgm:pt>
    <dgm:pt modelId="{2DAB33FE-C6C4-4FE6-B3D1-95490658E669}" type="pres">
      <dgm:prSet presAssocID="{7184EE57-EE6C-455A-8070-F1C2B46C1E6B}" presName="bentUpArrow1" presStyleLbl="alignImgPlace1" presStyleIdx="0" presStyleCnt="3" custLinFactX="-71388" custLinFactNeighborX="-100000" custLinFactNeighborY="25436"/>
      <dgm:spPr/>
    </dgm:pt>
    <dgm:pt modelId="{E7118BF2-D6FD-4769-BC7B-BE5E89E97E37}" type="pres">
      <dgm:prSet presAssocID="{7184EE57-EE6C-455A-8070-F1C2B46C1E6B}" presName="ParentText" presStyleLbl="node1" presStyleIdx="0" presStyleCnt="4" custScaleX="211493" custLinFactNeighborX="-69231" custLinFactNeighborY="85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2AC496-01A8-4083-B08B-85B6BEB48ED9}" type="pres">
      <dgm:prSet presAssocID="{7184EE57-EE6C-455A-8070-F1C2B46C1E6B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58DA6621-F435-45A6-8E0E-863BBB8BFC39}" type="pres">
      <dgm:prSet presAssocID="{4CE225D2-083F-4B17-A8DE-2C54BE8C5034}" presName="sibTrans" presStyleCnt="0"/>
      <dgm:spPr/>
    </dgm:pt>
    <dgm:pt modelId="{CFB6E12A-E73A-4D68-9F93-B05A6B8117D9}" type="pres">
      <dgm:prSet presAssocID="{F4A86ADF-BB9E-452B-96E1-1CCC715DFDAE}" presName="composite" presStyleCnt="0"/>
      <dgm:spPr/>
    </dgm:pt>
    <dgm:pt modelId="{03ECE53C-946D-42E5-AE86-D0B1017DDF05}" type="pres">
      <dgm:prSet presAssocID="{F4A86ADF-BB9E-452B-96E1-1CCC715DFDAE}" presName="bentUpArrow1" presStyleLbl="alignImgPlace1" presStyleIdx="1" presStyleCnt="3" custLinFactX="-100000" custLinFactNeighborX="-107446" custLinFactNeighborY="15958"/>
      <dgm:spPr/>
    </dgm:pt>
    <dgm:pt modelId="{B00B90E1-53D2-4F55-A9FA-51553A78C5D1}" type="pres">
      <dgm:prSet presAssocID="{F4A86ADF-BB9E-452B-96E1-1CCC715DFDAE}" presName="ParentText" presStyleLbl="node1" presStyleIdx="1" presStyleCnt="4" custScaleX="210598" custLinFactNeighborX="-85205" custLinFactNeighborY="92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284DD8-3026-48D0-85D0-45CD063F296D}" type="pres">
      <dgm:prSet presAssocID="{F4A86ADF-BB9E-452B-96E1-1CCC715DFDAE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4332C7EA-4AC5-42B4-A820-D2F890277877}" type="pres">
      <dgm:prSet presAssocID="{697A531A-088F-45FA-BF92-0AE4C2E99C69}" presName="sibTrans" presStyleCnt="0"/>
      <dgm:spPr/>
    </dgm:pt>
    <dgm:pt modelId="{C2CE0F9C-28EB-4D27-B1D1-014B2F5E7E3D}" type="pres">
      <dgm:prSet presAssocID="{E5700426-B14F-4CCB-9376-416C3F006ECC}" presName="composite" presStyleCnt="0"/>
      <dgm:spPr/>
    </dgm:pt>
    <dgm:pt modelId="{30DDB748-7159-45A2-AEE0-034D5BF8C617}" type="pres">
      <dgm:prSet presAssocID="{E5700426-B14F-4CCB-9376-416C3F006ECC}" presName="bentUpArrow1" presStyleLbl="alignImgPlace1" presStyleIdx="2" presStyleCnt="3" custLinFactX="-100000" custLinFactNeighborX="-107093" custLinFactNeighborY="37202"/>
      <dgm:spPr/>
    </dgm:pt>
    <dgm:pt modelId="{0828AFAC-2BF7-46A7-9745-4D73D50589F0}" type="pres">
      <dgm:prSet presAssocID="{E5700426-B14F-4CCB-9376-416C3F006ECC}" presName="ParentText" presStyleLbl="node1" presStyleIdx="2" presStyleCnt="4" custScaleX="209780" custLinFactX="-3954" custLinFactNeighborX="-100000" custLinFactNeighborY="985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0DA952-8AA4-4F67-986A-2DCED10A3B69}" type="pres">
      <dgm:prSet presAssocID="{E5700426-B14F-4CCB-9376-416C3F006ECC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BDC221FE-D579-4D00-A40E-BB8F5E1B442D}" type="pres">
      <dgm:prSet presAssocID="{F030B6B7-1B0B-4C41-9257-82D0EDD89D17}" presName="sibTrans" presStyleCnt="0"/>
      <dgm:spPr/>
    </dgm:pt>
    <dgm:pt modelId="{650796B4-D7A2-4A67-870D-FE99F413E362}" type="pres">
      <dgm:prSet presAssocID="{7ECBD751-8CE1-480A-8CE0-FC92C271822E}" presName="composite" presStyleCnt="0"/>
      <dgm:spPr/>
    </dgm:pt>
    <dgm:pt modelId="{CA39FC01-F58C-4BDB-AA3D-DBB942C1992D}" type="pres">
      <dgm:prSet presAssocID="{7ECBD751-8CE1-480A-8CE0-FC92C271822E}" presName="ParentText" presStyleLbl="node1" presStyleIdx="3" presStyleCnt="4" custScaleX="209498" custLinFactNeighborX="-76215" custLinFactNeighborY="344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366FC3-4FE7-41AC-891B-4A42E35A3415}" type="presOf" srcId="{E5700426-B14F-4CCB-9376-416C3F006ECC}" destId="{0828AFAC-2BF7-46A7-9745-4D73D50589F0}" srcOrd="0" destOrd="0" presId="urn:microsoft.com/office/officeart/2005/8/layout/StepDownProcess"/>
    <dgm:cxn modelId="{C2781556-6D26-4D1E-87AE-7E667AAE0ABF}" type="presOf" srcId="{7184EE57-EE6C-455A-8070-F1C2B46C1E6B}" destId="{E7118BF2-D6FD-4769-BC7B-BE5E89E97E37}" srcOrd="0" destOrd="0" presId="urn:microsoft.com/office/officeart/2005/8/layout/StepDownProcess"/>
    <dgm:cxn modelId="{0A9E11E8-0F6F-46BB-91E0-D06AF7887491}" srcId="{9CD0327B-96F0-4FF5-A05A-32AE9A6022EC}" destId="{F4A86ADF-BB9E-452B-96E1-1CCC715DFDAE}" srcOrd="1" destOrd="0" parTransId="{4BC1790B-8DA1-4DD3-A186-83314AF60E7B}" sibTransId="{697A531A-088F-45FA-BF92-0AE4C2E99C69}"/>
    <dgm:cxn modelId="{DCA39ABE-187A-4A74-BF31-32C6B5511EC0}" srcId="{9CD0327B-96F0-4FF5-A05A-32AE9A6022EC}" destId="{7ECBD751-8CE1-480A-8CE0-FC92C271822E}" srcOrd="3" destOrd="0" parTransId="{EC66145E-5E72-4E0C-A355-B89F1D95825D}" sibTransId="{2704C820-7F58-4CCC-B362-C95E5EDD0E89}"/>
    <dgm:cxn modelId="{1C8F3E62-A26A-4276-979B-5F6421D77CAC}" srcId="{9CD0327B-96F0-4FF5-A05A-32AE9A6022EC}" destId="{7184EE57-EE6C-455A-8070-F1C2B46C1E6B}" srcOrd="0" destOrd="0" parTransId="{827C1D79-2EC6-48CB-9996-06C50BD3A86B}" sibTransId="{4CE225D2-083F-4B17-A8DE-2C54BE8C5034}"/>
    <dgm:cxn modelId="{9DB36BDA-9541-422C-8D8C-35C87BA2918E}" type="presOf" srcId="{7ECBD751-8CE1-480A-8CE0-FC92C271822E}" destId="{CA39FC01-F58C-4BDB-AA3D-DBB942C1992D}" srcOrd="0" destOrd="0" presId="urn:microsoft.com/office/officeart/2005/8/layout/StepDownProcess"/>
    <dgm:cxn modelId="{8935CFA1-366C-4D5C-906F-2945186D80CF}" srcId="{9CD0327B-96F0-4FF5-A05A-32AE9A6022EC}" destId="{E5700426-B14F-4CCB-9376-416C3F006ECC}" srcOrd="2" destOrd="0" parTransId="{EC077BE4-C208-4F8A-BD3C-04F28EBFEB8B}" sibTransId="{F030B6B7-1B0B-4C41-9257-82D0EDD89D17}"/>
    <dgm:cxn modelId="{A3CDAE0C-FED0-4D29-9288-576C4F66BAF1}" type="presOf" srcId="{9CD0327B-96F0-4FF5-A05A-32AE9A6022EC}" destId="{BA3F1788-DFF8-4F26-A333-BB0FB7561319}" srcOrd="0" destOrd="0" presId="urn:microsoft.com/office/officeart/2005/8/layout/StepDownProcess"/>
    <dgm:cxn modelId="{DF650D72-0FAE-4EEB-A395-C726921E2AF3}" type="presOf" srcId="{F4A86ADF-BB9E-452B-96E1-1CCC715DFDAE}" destId="{B00B90E1-53D2-4F55-A9FA-51553A78C5D1}" srcOrd="0" destOrd="0" presId="urn:microsoft.com/office/officeart/2005/8/layout/StepDownProcess"/>
    <dgm:cxn modelId="{1FE64E8C-365E-45EF-8669-5A930390F637}" type="presParOf" srcId="{BA3F1788-DFF8-4F26-A333-BB0FB7561319}" destId="{90ED7613-0ECD-4FB0-844B-26878A02B9A6}" srcOrd="0" destOrd="0" presId="urn:microsoft.com/office/officeart/2005/8/layout/StepDownProcess"/>
    <dgm:cxn modelId="{ED69EA50-08C1-466F-BF4E-D998CA859C9B}" type="presParOf" srcId="{90ED7613-0ECD-4FB0-844B-26878A02B9A6}" destId="{2DAB33FE-C6C4-4FE6-B3D1-95490658E669}" srcOrd="0" destOrd="0" presId="urn:microsoft.com/office/officeart/2005/8/layout/StepDownProcess"/>
    <dgm:cxn modelId="{79A28928-2653-4D9F-813E-9D8A15DCF84F}" type="presParOf" srcId="{90ED7613-0ECD-4FB0-844B-26878A02B9A6}" destId="{E7118BF2-D6FD-4769-BC7B-BE5E89E97E37}" srcOrd="1" destOrd="0" presId="urn:microsoft.com/office/officeart/2005/8/layout/StepDownProcess"/>
    <dgm:cxn modelId="{59A3B678-5993-4D74-B05C-17E712E19C45}" type="presParOf" srcId="{90ED7613-0ECD-4FB0-844B-26878A02B9A6}" destId="{DF2AC496-01A8-4083-B08B-85B6BEB48ED9}" srcOrd="2" destOrd="0" presId="urn:microsoft.com/office/officeart/2005/8/layout/StepDownProcess"/>
    <dgm:cxn modelId="{C71158BB-DDB2-4824-9EEE-330C828F319A}" type="presParOf" srcId="{BA3F1788-DFF8-4F26-A333-BB0FB7561319}" destId="{58DA6621-F435-45A6-8E0E-863BBB8BFC39}" srcOrd="1" destOrd="0" presId="urn:microsoft.com/office/officeart/2005/8/layout/StepDownProcess"/>
    <dgm:cxn modelId="{AC8CF462-2553-48EB-81E7-E8DE7804B324}" type="presParOf" srcId="{BA3F1788-DFF8-4F26-A333-BB0FB7561319}" destId="{CFB6E12A-E73A-4D68-9F93-B05A6B8117D9}" srcOrd="2" destOrd="0" presId="urn:microsoft.com/office/officeart/2005/8/layout/StepDownProcess"/>
    <dgm:cxn modelId="{EE8155B3-2C8C-4E6C-8727-4806ACCABF5E}" type="presParOf" srcId="{CFB6E12A-E73A-4D68-9F93-B05A6B8117D9}" destId="{03ECE53C-946D-42E5-AE86-D0B1017DDF05}" srcOrd="0" destOrd="0" presId="urn:microsoft.com/office/officeart/2005/8/layout/StepDownProcess"/>
    <dgm:cxn modelId="{9E17EF76-8312-4F82-8DA5-E1D0EAC167C6}" type="presParOf" srcId="{CFB6E12A-E73A-4D68-9F93-B05A6B8117D9}" destId="{B00B90E1-53D2-4F55-A9FA-51553A78C5D1}" srcOrd="1" destOrd="0" presId="urn:microsoft.com/office/officeart/2005/8/layout/StepDownProcess"/>
    <dgm:cxn modelId="{C66A9685-9DD5-4139-85F5-4DA27BAE4990}" type="presParOf" srcId="{CFB6E12A-E73A-4D68-9F93-B05A6B8117D9}" destId="{53284DD8-3026-48D0-85D0-45CD063F296D}" srcOrd="2" destOrd="0" presId="urn:microsoft.com/office/officeart/2005/8/layout/StepDownProcess"/>
    <dgm:cxn modelId="{7C4DBC34-EF64-4868-A5F7-2BF8F931FDA3}" type="presParOf" srcId="{BA3F1788-DFF8-4F26-A333-BB0FB7561319}" destId="{4332C7EA-4AC5-42B4-A820-D2F890277877}" srcOrd="3" destOrd="0" presId="urn:microsoft.com/office/officeart/2005/8/layout/StepDownProcess"/>
    <dgm:cxn modelId="{454AF8B0-0759-4211-AAF1-4C7FFA70BFA1}" type="presParOf" srcId="{BA3F1788-DFF8-4F26-A333-BB0FB7561319}" destId="{C2CE0F9C-28EB-4D27-B1D1-014B2F5E7E3D}" srcOrd="4" destOrd="0" presId="urn:microsoft.com/office/officeart/2005/8/layout/StepDownProcess"/>
    <dgm:cxn modelId="{C42B6E5F-24B8-48A0-81D3-9EA35A077E9E}" type="presParOf" srcId="{C2CE0F9C-28EB-4D27-B1D1-014B2F5E7E3D}" destId="{30DDB748-7159-45A2-AEE0-034D5BF8C617}" srcOrd="0" destOrd="0" presId="urn:microsoft.com/office/officeart/2005/8/layout/StepDownProcess"/>
    <dgm:cxn modelId="{85605AA0-8116-40F4-9617-BAB16BA77DE7}" type="presParOf" srcId="{C2CE0F9C-28EB-4D27-B1D1-014B2F5E7E3D}" destId="{0828AFAC-2BF7-46A7-9745-4D73D50589F0}" srcOrd="1" destOrd="0" presId="urn:microsoft.com/office/officeart/2005/8/layout/StepDownProcess"/>
    <dgm:cxn modelId="{53847ED9-EA31-4DF2-BB39-0B4E9D31A4DF}" type="presParOf" srcId="{C2CE0F9C-28EB-4D27-B1D1-014B2F5E7E3D}" destId="{A90DA952-8AA4-4F67-986A-2DCED10A3B69}" srcOrd="2" destOrd="0" presId="urn:microsoft.com/office/officeart/2005/8/layout/StepDownProcess"/>
    <dgm:cxn modelId="{89A9BA90-E086-4EFB-ACA9-7E407DE46AD7}" type="presParOf" srcId="{BA3F1788-DFF8-4F26-A333-BB0FB7561319}" destId="{BDC221FE-D579-4D00-A40E-BB8F5E1B442D}" srcOrd="5" destOrd="0" presId="urn:microsoft.com/office/officeart/2005/8/layout/StepDownProcess"/>
    <dgm:cxn modelId="{30C87DCD-524D-458F-AAA4-3F9120484A4D}" type="presParOf" srcId="{BA3F1788-DFF8-4F26-A333-BB0FB7561319}" destId="{650796B4-D7A2-4A67-870D-FE99F413E362}" srcOrd="6" destOrd="0" presId="urn:microsoft.com/office/officeart/2005/8/layout/StepDownProcess"/>
    <dgm:cxn modelId="{F7C4E7E6-A381-4DFE-84F6-173FB89DD604}" type="presParOf" srcId="{650796B4-D7A2-4A67-870D-FE99F413E362}" destId="{CA39FC01-F58C-4BDB-AA3D-DBB942C1992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29976A-3CC8-4E0E-9172-07E35CA0150E}" type="doc">
      <dgm:prSet loTypeId="urn:microsoft.com/office/officeart/2005/8/layout/chevron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4363A11-6FD5-4729-A5F6-45971E761D29}">
      <dgm:prSet phldrT="[Текст]"/>
      <dgm:spPr/>
      <dgm:t>
        <a:bodyPr/>
        <a:lstStyle/>
        <a:p>
          <a:r>
            <a:rPr lang="ru-RU" dirty="0" smtClean="0"/>
            <a:t>2022 </a:t>
          </a:r>
          <a:r>
            <a:rPr lang="ru-RU" dirty="0" smtClean="0"/>
            <a:t>год (отчет)</a:t>
          </a:r>
          <a:endParaRPr lang="ru-RU" dirty="0"/>
        </a:p>
      </dgm:t>
    </dgm:pt>
    <dgm:pt modelId="{E7333864-80DC-48E7-A6CA-D06348ED7809}" type="parTrans" cxnId="{69EC453A-AB1B-413E-819A-F7A13E08794A}">
      <dgm:prSet/>
      <dgm:spPr/>
      <dgm:t>
        <a:bodyPr/>
        <a:lstStyle/>
        <a:p>
          <a:endParaRPr lang="ru-RU"/>
        </a:p>
      </dgm:t>
    </dgm:pt>
    <dgm:pt modelId="{38A699E7-8B0A-402D-98F6-2AA944947DEB}" type="sibTrans" cxnId="{69EC453A-AB1B-413E-819A-F7A13E08794A}">
      <dgm:prSet/>
      <dgm:spPr/>
      <dgm:t>
        <a:bodyPr/>
        <a:lstStyle/>
        <a:p>
          <a:endParaRPr lang="ru-RU"/>
        </a:p>
      </dgm:t>
    </dgm:pt>
    <dgm:pt modelId="{482649F8-5B4E-4B41-9C5F-637E4C821F0A}">
      <dgm:prSet phldrT="[Текст]" custT="1"/>
      <dgm:spPr/>
      <dgm:t>
        <a:bodyPr/>
        <a:lstStyle/>
        <a:p>
          <a:r>
            <a:rPr lang="ru-RU" sz="3600" dirty="0" smtClean="0"/>
            <a:t>39 746,0 рублей</a:t>
          </a:r>
          <a:endParaRPr lang="ru-RU" sz="3600" dirty="0"/>
        </a:p>
      </dgm:t>
    </dgm:pt>
    <dgm:pt modelId="{3163BB1C-B974-4D92-B6BF-3D5593850137}" type="parTrans" cxnId="{84BC4C1E-AD4E-420E-A6F5-19B51E446BFC}">
      <dgm:prSet/>
      <dgm:spPr/>
      <dgm:t>
        <a:bodyPr/>
        <a:lstStyle/>
        <a:p>
          <a:endParaRPr lang="ru-RU"/>
        </a:p>
      </dgm:t>
    </dgm:pt>
    <dgm:pt modelId="{C8CFF6C6-AD7B-4504-A163-D2BEA1DDB9A8}" type="sibTrans" cxnId="{84BC4C1E-AD4E-420E-A6F5-19B51E446BFC}">
      <dgm:prSet/>
      <dgm:spPr/>
      <dgm:t>
        <a:bodyPr/>
        <a:lstStyle/>
        <a:p>
          <a:endParaRPr lang="ru-RU"/>
        </a:p>
      </dgm:t>
    </dgm:pt>
    <dgm:pt modelId="{A0DABAA0-27B9-4331-B2AA-D7439CA1C09B}">
      <dgm:prSet phldrT="[Текст]"/>
      <dgm:spPr/>
      <dgm:t>
        <a:bodyPr/>
        <a:lstStyle/>
        <a:p>
          <a:r>
            <a:rPr lang="ru-RU" dirty="0" smtClean="0"/>
            <a:t>2023 </a:t>
          </a:r>
          <a:r>
            <a:rPr lang="ru-RU" dirty="0" smtClean="0"/>
            <a:t>год (оценка)</a:t>
          </a:r>
          <a:endParaRPr lang="ru-RU" dirty="0"/>
        </a:p>
      </dgm:t>
    </dgm:pt>
    <dgm:pt modelId="{0C676AD6-1927-4C32-97E2-0B24230E307D}" type="parTrans" cxnId="{94AC23D0-46B2-4020-95FD-1DC5BB137ADF}">
      <dgm:prSet/>
      <dgm:spPr/>
      <dgm:t>
        <a:bodyPr/>
        <a:lstStyle/>
        <a:p>
          <a:endParaRPr lang="ru-RU"/>
        </a:p>
      </dgm:t>
    </dgm:pt>
    <dgm:pt modelId="{2C061513-CD1E-445D-BF1E-9C95CE514904}" type="sibTrans" cxnId="{94AC23D0-46B2-4020-95FD-1DC5BB137ADF}">
      <dgm:prSet/>
      <dgm:spPr/>
      <dgm:t>
        <a:bodyPr/>
        <a:lstStyle/>
        <a:p>
          <a:endParaRPr lang="ru-RU"/>
        </a:p>
      </dgm:t>
    </dgm:pt>
    <dgm:pt modelId="{57EBDAB1-40D6-4DC3-BC89-736BA9F8F04D}">
      <dgm:prSet phldrT="[Текст]" custT="1"/>
      <dgm:spPr/>
      <dgm:t>
        <a:bodyPr/>
        <a:lstStyle/>
        <a:p>
          <a:r>
            <a:rPr lang="ru-RU" sz="3600" dirty="0" smtClean="0"/>
            <a:t>45 151,5 рублей</a:t>
          </a:r>
          <a:endParaRPr lang="ru-RU" sz="3600" dirty="0"/>
        </a:p>
      </dgm:t>
    </dgm:pt>
    <dgm:pt modelId="{D660C4C9-FB38-4322-9001-EBBD5215C711}" type="parTrans" cxnId="{61E8BA31-66CD-4CBD-8A9D-8D9BDB8215C4}">
      <dgm:prSet/>
      <dgm:spPr/>
      <dgm:t>
        <a:bodyPr/>
        <a:lstStyle/>
        <a:p>
          <a:endParaRPr lang="ru-RU"/>
        </a:p>
      </dgm:t>
    </dgm:pt>
    <dgm:pt modelId="{F1141EF4-C709-4835-B467-E44D4BA8B2B2}" type="sibTrans" cxnId="{61E8BA31-66CD-4CBD-8A9D-8D9BDB8215C4}">
      <dgm:prSet/>
      <dgm:spPr/>
      <dgm:t>
        <a:bodyPr/>
        <a:lstStyle/>
        <a:p>
          <a:endParaRPr lang="ru-RU"/>
        </a:p>
      </dgm:t>
    </dgm:pt>
    <dgm:pt modelId="{70E11DA7-9E96-4105-B8DD-916EF0EB0FD2}">
      <dgm:prSet phldrT="[Текст]"/>
      <dgm:spPr/>
      <dgm:t>
        <a:bodyPr/>
        <a:lstStyle/>
        <a:p>
          <a:r>
            <a:rPr lang="ru-RU" dirty="0" smtClean="0"/>
            <a:t>2024 </a:t>
          </a:r>
          <a:r>
            <a:rPr lang="ru-RU" dirty="0" smtClean="0"/>
            <a:t>год (прогноз)</a:t>
          </a:r>
          <a:endParaRPr lang="ru-RU" dirty="0"/>
        </a:p>
      </dgm:t>
    </dgm:pt>
    <dgm:pt modelId="{89F1F452-5865-4A43-9110-1D50E7930B3C}" type="parTrans" cxnId="{DEDD651E-5CE7-40AD-9B85-C6087754E0C3}">
      <dgm:prSet/>
      <dgm:spPr/>
      <dgm:t>
        <a:bodyPr/>
        <a:lstStyle/>
        <a:p>
          <a:endParaRPr lang="ru-RU"/>
        </a:p>
      </dgm:t>
    </dgm:pt>
    <dgm:pt modelId="{39D17915-3DC4-489C-8E5F-F57E36EDFE87}" type="sibTrans" cxnId="{DEDD651E-5CE7-40AD-9B85-C6087754E0C3}">
      <dgm:prSet/>
      <dgm:spPr/>
      <dgm:t>
        <a:bodyPr/>
        <a:lstStyle/>
        <a:p>
          <a:endParaRPr lang="ru-RU"/>
        </a:p>
      </dgm:t>
    </dgm:pt>
    <dgm:pt modelId="{06980BB3-81AF-4624-AD81-1B1DE8E72CD5}">
      <dgm:prSet phldrT="[Текст]" custT="1"/>
      <dgm:spPr/>
      <dgm:t>
        <a:bodyPr/>
        <a:lstStyle/>
        <a:p>
          <a:r>
            <a:rPr lang="ru-RU" sz="3600" dirty="0" smtClean="0"/>
            <a:t>48 944,2 рублей</a:t>
          </a:r>
          <a:endParaRPr lang="ru-RU" sz="3600" dirty="0"/>
        </a:p>
      </dgm:t>
    </dgm:pt>
    <dgm:pt modelId="{91D4FFB6-FC48-4A7B-9F0E-80C0E5A0F8AD}" type="parTrans" cxnId="{C065C8BE-D414-47E3-8CDA-6A44107066FA}">
      <dgm:prSet/>
      <dgm:spPr/>
      <dgm:t>
        <a:bodyPr/>
        <a:lstStyle/>
        <a:p>
          <a:endParaRPr lang="ru-RU"/>
        </a:p>
      </dgm:t>
    </dgm:pt>
    <dgm:pt modelId="{5EE24767-DDAB-434D-80F8-D4CEA8E31F70}" type="sibTrans" cxnId="{C065C8BE-D414-47E3-8CDA-6A44107066FA}">
      <dgm:prSet/>
      <dgm:spPr/>
      <dgm:t>
        <a:bodyPr/>
        <a:lstStyle/>
        <a:p>
          <a:endParaRPr lang="ru-RU"/>
        </a:p>
      </dgm:t>
    </dgm:pt>
    <dgm:pt modelId="{088297FE-8465-44BD-8A06-4CE25C6EA388}" type="pres">
      <dgm:prSet presAssocID="{9C29976A-3CC8-4E0E-9172-07E35CA0150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B475A0-69EA-4425-8E87-E28D29F44BCA}" type="pres">
      <dgm:prSet presAssocID="{54363A11-6FD5-4729-A5F6-45971E761D29}" presName="composite" presStyleCnt="0"/>
      <dgm:spPr/>
    </dgm:pt>
    <dgm:pt modelId="{708C87C9-4A58-4275-A586-FAC88767C9E3}" type="pres">
      <dgm:prSet presAssocID="{54363A11-6FD5-4729-A5F6-45971E761D2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3C7B2A-F985-4090-86B4-369790397695}" type="pres">
      <dgm:prSet presAssocID="{54363A11-6FD5-4729-A5F6-45971E761D2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8D334F-8508-469F-BEB6-C84748B249B9}" type="pres">
      <dgm:prSet presAssocID="{38A699E7-8B0A-402D-98F6-2AA944947DEB}" presName="sp" presStyleCnt="0"/>
      <dgm:spPr/>
    </dgm:pt>
    <dgm:pt modelId="{6FB3B0DE-515B-4475-A7C7-FB17A0082707}" type="pres">
      <dgm:prSet presAssocID="{A0DABAA0-27B9-4331-B2AA-D7439CA1C09B}" presName="composite" presStyleCnt="0"/>
      <dgm:spPr/>
    </dgm:pt>
    <dgm:pt modelId="{D1DC3BB8-E5F0-4119-8863-13846D1E3A24}" type="pres">
      <dgm:prSet presAssocID="{A0DABAA0-27B9-4331-B2AA-D7439CA1C09B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D36CF9-F29B-4679-876C-ADDA20EB3435}" type="pres">
      <dgm:prSet presAssocID="{A0DABAA0-27B9-4331-B2AA-D7439CA1C09B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EFAEB-F8A7-456E-8650-7A24A4EE5A6B}" type="pres">
      <dgm:prSet presAssocID="{2C061513-CD1E-445D-BF1E-9C95CE514904}" presName="sp" presStyleCnt="0"/>
      <dgm:spPr/>
    </dgm:pt>
    <dgm:pt modelId="{6F893D8A-A330-4A3B-A485-6BA0C59D87C4}" type="pres">
      <dgm:prSet presAssocID="{70E11DA7-9E96-4105-B8DD-916EF0EB0FD2}" presName="composite" presStyleCnt="0"/>
      <dgm:spPr/>
    </dgm:pt>
    <dgm:pt modelId="{A79A3CDE-1AE1-44B7-845E-B602BA856ECC}" type="pres">
      <dgm:prSet presAssocID="{70E11DA7-9E96-4105-B8DD-916EF0EB0FD2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EECACA-2545-4F50-82FD-ADEC4FD614DD}" type="pres">
      <dgm:prSet presAssocID="{70E11DA7-9E96-4105-B8DD-916EF0EB0FD2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E8BA31-66CD-4CBD-8A9D-8D9BDB8215C4}" srcId="{A0DABAA0-27B9-4331-B2AA-D7439CA1C09B}" destId="{57EBDAB1-40D6-4DC3-BC89-736BA9F8F04D}" srcOrd="0" destOrd="0" parTransId="{D660C4C9-FB38-4322-9001-EBBD5215C711}" sibTransId="{F1141EF4-C709-4835-B467-E44D4BA8B2B2}"/>
    <dgm:cxn modelId="{84BC4C1E-AD4E-420E-A6F5-19B51E446BFC}" srcId="{54363A11-6FD5-4729-A5F6-45971E761D29}" destId="{482649F8-5B4E-4B41-9C5F-637E4C821F0A}" srcOrd="0" destOrd="0" parTransId="{3163BB1C-B974-4D92-B6BF-3D5593850137}" sibTransId="{C8CFF6C6-AD7B-4504-A163-D2BEA1DDB9A8}"/>
    <dgm:cxn modelId="{DEDD651E-5CE7-40AD-9B85-C6087754E0C3}" srcId="{9C29976A-3CC8-4E0E-9172-07E35CA0150E}" destId="{70E11DA7-9E96-4105-B8DD-916EF0EB0FD2}" srcOrd="2" destOrd="0" parTransId="{89F1F452-5865-4A43-9110-1D50E7930B3C}" sibTransId="{39D17915-3DC4-489C-8E5F-F57E36EDFE87}"/>
    <dgm:cxn modelId="{59807845-33EE-42BA-9E0B-B4C96C7D1413}" type="presOf" srcId="{06980BB3-81AF-4624-AD81-1B1DE8E72CD5}" destId="{E3EECACA-2545-4F50-82FD-ADEC4FD614DD}" srcOrd="0" destOrd="0" presId="urn:microsoft.com/office/officeart/2005/8/layout/chevron2"/>
    <dgm:cxn modelId="{B01E0B7C-2EB2-4666-830B-03989451C5BF}" type="presOf" srcId="{482649F8-5B4E-4B41-9C5F-637E4C821F0A}" destId="{3E3C7B2A-F985-4090-86B4-369790397695}" srcOrd="0" destOrd="0" presId="urn:microsoft.com/office/officeart/2005/8/layout/chevron2"/>
    <dgm:cxn modelId="{0931B88B-41D3-4407-B593-7E532420DB09}" type="presOf" srcId="{9C29976A-3CC8-4E0E-9172-07E35CA0150E}" destId="{088297FE-8465-44BD-8A06-4CE25C6EA388}" srcOrd="0" destOrd="0" presId="urn:microsoft.com/office/officeart/2005/8/layout/chevron2"/>
    <dgm:cxn modelId="{69EC453A-AB1B-413E-819A-F7A13E08794A}" srcId="{9C29976A-3CC8-4E0E-9172-07E35CA0150E}" destId="{54363A11-6FD5-4729-A5F6-45971E761D29}" srcOrd="0" destOrd="0" parTransId="{E7333864-80DC-48E7-A6CA-D06348ED7809}" sibTransId="{38A699E7-8B0A-402D-98F6-2AA944947DEB}"/>
    <dgm:cxn modelId="{6A2D0895-E6A9-4D68-AA50-EC53B88948D7}" type="presOf" srcId="{A0DABAA0-27B9-4331-B2AA-D7439CA1C09B}" destId="{D1DC3BB8-E5F0-4119-8863-13846D1E3A24}" srcOrd="0" destOrd="0" presId="urn:microsoft.com/office/officeart/2005/8/layout/chevron2"/>
    <dgm:cxn modelId="{F6BE76DF-FF76-4A8F-B462-96C9277CCCC8}" type="presOf" srcId="{70E11DA7-9E96-4105-B8DD-916EF0EB0FD2}" destId="{A79A3CDE-1AE1-44B7-845E-B602BA856ECC}" srcOrd="0" destOrd="0" presId="urn:microsoft.com/office/officeart/2005/8/layout/chevron2"/>
    <dgm:cxn modelId="{94AC23D0-46B2-4020-95FD-1DC5BB137ADF}" srcId="{9C29976A-3CC8-4E0E-9172-07E35CA0150E}" destId="{A0DABAA0-27B9-4331-B2AA-D7439CA1C09B}" srcOrd="1" destOrd="0" parTransId="{0C676AD6-1927-4C32-97E2-0B24230E307D}" sibTransId="{2C061513-CD1E-445D-BF1E-9C95CE514904}"/>
    <dgm:cxn modelId="{FC8994A0-459B-4C1A-8DDF-6ADC91EC8F9F}" type="presOf" srcId="{57EBDAB1-40D6-4DC3-BC89-736BA9F8F04D}" destId="{0AD36CF9-F29B-4679-876C-ADDA20EB3435}" srcOrd="0" destOrd="0" presId="urn:microsoft.com/office/officeart/2005/8/layout/chevron2"/>
    <dgm:cxn modelId="{C065C8BE-D414-47E3-8CDA-6A44107066FA}" srcId="{70E11DA7-9E96-4105-B8DD-916EF0EB0FD2}" destId="{06980BB3-81AF-4624-AD81-1B1DE8E72CD5}" srcOrd="0" destOrd="0" parTransId="{91D4FFB6-FC48-4A7B-9F0E-80C0E5A0F8AD}" sibTransId="{5EE24767-DDAB-434D-80F8-D4CEA8E31F70}"/>
    <dgm:cxn modelId="{DF0F82AE-6D13-4029-AE4E-9657C025E665}" type="presOf" srcId="{54363A11-6FD5-4729-A5F6-45971E761D29}" destId="{708C87C9-4A58-4275-A586-FAC88767C9E3}" srcOrd="0" destOrd="0" presId="urn:microsoft.com/office/officeart/2005/8/layout/chevron2"/>
    <dgm:cxn modelId="{B6853242-AB22-4A53-B2D3-6FF89259F4E3}" type="presParOf" srcId="{088297FE-8465-44BD-8A06-4CE25C6EA388}" destId="{7CB475A0-69EA-4425-8E87-E28D29F44BCA}" srcOrd="0" destOrd="0" presId="urn:microsoft.com/office/officeart/2005/8/layout/chevron2"/>
    <dgm:cxn modelId="{B8673875-D73F-48D5-8E88-AA996A3CBEB7}" type="presParOf" srcId="{7CB475A0-69EA-4425-8E87-E28D29F44BCA}" destId="{708C87C9-4A58-4275-A586-FAC88767C9E3}" srcOrd="0" destOrd="0" presId="urn:microsoft.com/office/officeart/2005/8/layout/chevron2"/>
    <dgm:cxn modelId="{7278A020-BEF8-43BD-80EE-3A3DB3294206}" type="presParOf" srcId="{7CB475A0-69EA-4425-8E87-E28D29F44BCA}" destId="{3E3C7B2A-F985-4090-86B4-369790397695}" srcOrd="1" destOrd="0" presId="urn:microsoft.com/office/officeart/2005/8/layout/chevron2"/>
    <dgm:cxn modelId="{041ED65D-27FA-4DD7-BF20-8D14A0D00EAF}" type="presParOf" srcId="{088297FE-8465-44BD-8A06-4CE25C6EA388}" destId="{1E8D334F-8508-469F-BEB6-C84748B249B9}" srcOrd="1" destOrd="0" presId="urn:microsoft.com/office/officeart/2005/8/layout/chevron2"/>
    <dgm:cxn modelId="{5E010DD4-B16D-4506-AB81-164BE0EDD7A2}" type="presParOf" srcId="{088297FE-8465-44BD-8A06-4CE25C6EA388}" destId="{6FB3B0DE-515B-4475-A7C7-FB17A0082707}" srcOrd="2" destOrd="0" presId="urn:microsoft.com/office/officeart/2005/8/layout/chevron2"/>
    <dgm:cxn modelId="{ED89AC8A-6F4D-4219-AACB-A7CAB1A720E0}" type="presParOf" srcId="{6FB3B0DE-515B-4475-A7C7-FB17A0082707}" destId="{D1DC3BB8-E5F0-4119-8863-13846D1E3A24}" srcOrd="0" destOrd="0" presId="urn:microsoft.com/office/officeart/2005/8/layout/chevron2"/>
    <dgm:cxn modelId="{FA6DDA2F-7D0B-4789-8012-A387F4E3E7FB}" type="presParOf" srcId="{6FB3B0DE-515B-4475-A7C7-FB17A0082707}" destId="{0AD36CF9-F29B-4679-876C-ADDA20EB3435}" srcOrd="1" destOrd="0" presId="urn:microsoft.com/office/officeart/2005/8/layout/chevron2"/>
    <dgm:cxn modelId="{BCE13AA6-F716-4C26-B2A8-8FD496784D2F}" type="presParOf" srcId="{088297FE-8465-44BD-8A06-4CE25C6EA388}" destId="{078EFAEB-F8A7-456E-8650-7A24A4EE5A6B}" srcOrd="3" destOrd="0" presId="urn:microsoft.com/office/officeart/2005/8/layout/chevron2"/>
    <dgm:cxn modelId="{59DE1DCD-2123-446F-B372-9873D62F8CCE}" type="presParOf" srcId="{088297FE-8465-44BD-8A06-4CE25C6EA388}" destId="{6F893D8A-A330-4A3B-A485-6BA0C59D87C4}" srcOrd="4" destOrd="0" presId="urn:microsoft.com/office/officeart/2005/8/layout/chevron2"/>
    <dgm:cxn modelId="{7ABCA039-B961-4F73-9454-B2F36D992B44}" type="presParOf" srcId="{6F893D8A-A330-4A3B-A485-6BA0C59D87C4}" destId="{A79A3CDE-1AE1-44B7-845E-B602BA856ECC}" srcOrd="0" destOrd="0" presId="urn:microsoft.com/office/officeart/2005/8/layout/chevron2"/>
    <dgm:cxn modelId="{498BC7F5-A0A8-47EB-8A54-CB256C6296FB}" type="presParOf" srcId="{6F893D8A-A330-4A3B-A485-6BA0C59D87C4}" destId="{E3EECACA-2545-4F50-82FD-ADEC4FD614D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4793AF-B9F0-4083-8B28-ACB2F0D39E70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DC010F-E917-4B42-A36B-F3A3752660AF}">
      <dgm:prSet phldrT="[Текст]"/>
      <dgm:spPr/>
      <dgm:t>
        <a:bodyPr/>
        <a:lstStyle/>
        <a:p>
          <a:r>
            <a:rPr lang="ru-RU" dirty="0" smtClean="0"/>
            <a:t>2024</a:t>
          </a:r>
          <a:endParaRPr lang="ru-RU" dirty="0"/>
        </a:p>
      </dgm:t>
    </dgm:pt>
    <dgm:pt modelId="{FB0BA411-57E1-4E97-83AF-8CB1C7A35199}" type="parTrans" cxnId="{34809EFE-161B-4598-A9BF-D427D46F8868}">
      <dgm:prSet/>
      <dgm:spPr/>
      <dgm:t>
        <a:bodyPr/>
        <a:lstStyle/>
        <a:p>
          <a:endParaRPr lang="ru-RU"/>
        </a:p>
      </dgm:t>
    </dgm:pt>
    <dgm:pt modelId="{A578A01F-1D42-4D47-B732-1ACF8D9D0454}" type="sibTrans" cxnId="{34809EFE-161B-4598-A9BF-D427D46F8868}">
      <dgm:prSet/>
      <dgm:spPr/>
      <dgm:t>
        <a:bodyPr/>
        <a:lstStyle/>
        <a:p>
          <a:endParaRPr lang="ru-RU"/>
        </a:p>
      </dgm:t>
    </dgm:pt>
    <dgm:pt modelId="{279A4FD6-E4B7-47A0-825A-05F48314845D}">
      <dgm:prSet phldrT="[Текст]" custT="1"/>
      <dgm:spPr/>
      <dgm:t>
        <a:bodyPr/>
        <a:lstStyle/>
        <a:p>
          <a:r>
            <a:rPr lang="ru-RU" sz="2000" b="1" i="1" u="sng" dirty="0" smtClean="0"/>
            <a:t>Доходы        </a:t>
          </a:r>
          <a:r>
            <a:rPr lang="ru-RU" sz="2000" b="1" i="1" u="sng" dirty="0" smtClean="0"/>
            <a:t>17 070,9 тыс</a:t>
          </a:r>
          <a:r>
            <a:rPr lang="ru-RU" sz="2000" b="1" i="1" u="sng" dirty="0" smtClean="0"/>
            <a:t>. руб.</a:t>
          </a:r>
          <a:endParaRPr lang="ru-RU" sz="2000" b="1" i="1" u="sng" dirty="0"/>
        </a:p>
      </dgm:t>
    </dgm:pt>
    <dgm:pt modelId="{0DD81472-2611-475C-AC16-3517CE7030B2}" type="parTrans" cxnId="{C8501AD6-33CB-4D9B-88C9-C58FF3984E64}">
      <dgm:prSet/>
      <dgm:spPr/>
      <dgm:t>
        <a:bodyPr/>
        <a:lstStyle/>
        <a:p>
          <a:endParaRPr lang="ru-RU"/>
        </a:p>
      </dgm:t>
    </dgm:pt>
    <dgm:pt modelId="{B6C2F434-D1F3-4CDF-A5B6-C1EFACDEDA37}" type="sibTrans" cxnId="{C8501AD6-33CB-4D9B-88C9-C58FF3984E64}">
      <dgm:prSet/>
      <dgm:spPr/>
      <dgm:t>
        <a:bodyPr/>
        <a:lstStyle/>
        <a:p>
          <a:endParaRPr lang="ru-RU"/>
        </a:p>
      </dgm:t>
    </dgm:pt>
    <dgm:pt modelId="{9666B160-249F-4A9C-93C0-F7C3FA385187}">
      <dgm:prSet phldrT="[Текст]" custT="1"/>
      <dgm:spPr/>
      <dgm:t>
        <a:bodyPr/>
        <a:lstStyle/>
        <a:p>
          <a:r>
            <a:rPr lang="ru-RU" sz="2000" b="1" i="1" u="sng" dirty="0" smtClean="0"/>
            <a:t>Расходы      </a:t>
          </a:r>
          <a:r>
            <a:rPr lang="ru-RU" sz="2000" b="1" i="1" u="sng" dirty="0" smtClean="0"/>
            <a:t>17 070,9тыс</a:t>
          </a:r>
          <a:r>
            <a:rPr lang="ru-RU" sz="2000" b="1" i="1" u="sng" dirty="0" smtClean="0"/>
            <a:t>. руб.</a:t>
          </a:r>
          <a:endParaRPr lang="ru-RU" sz="2000" b="1" i="1" u="sng" dirty="0"/>
        </a:p>
      </dgm:t>
    </dgm:pt>
    <dgm:pt modelId="{6A4F97FE-A72B-4F8E-BAA7-5FF769692E34}" type="parTrans" cxnId="{E0358337-7FE7-4AFF-BB07-77D164EBC8AB}">
      <dgm:prSet/>
      <dgm:spPr/>
      <dgm:t>
        <a:bodyPr/>
        <a:lstStyle/>
        <a:p>
          <a:endParaRPr lang="ru-RU"/>
        </a:p>
      </dgm:t>
    </dgm:pt>
    <dgm:pt modelId="{C13CB5EF-CE09-44F2-B74C-88D5096CE27E}" type="sibTrans" cxnId="{E0358337-7FE7-4AFF-BB07-77D164EBC8AB}">
      <dgm:prSet/>
      <dgm:spPr/>
      <dgm:t>
        <a:bodyPr/>
        <a:lstStyle/>
        <a:p>
          <a:endParaRPr lang="ru-RU"/>
        </a:p>
      </dgm:t>
    </dgm:pt>
    <dgm:pt modelId="{887C2C8C-A3F6-4A4B-8718-A4FF6A295248}">
      <dgm:prSet phldrT="[Текст]" custT="1"/>
      <dgm:spPr/>
      <dgm:t>
        <a:bodyPr/>
        <a:lstStyle/>
        <a:p>
          <a:r>
            <a:rPr lang="ru-RU" sz="2000" b="1" i="1" u="sng" dirty="0" smtClean="0"/>
            <a:t>Расходы      </a:t>
          </a:r>
          <a:r>
            <a:rPr lang="ru-RU" sz="2000" b="1" i="1" u="sng" dirty="0" smtClean="0"/>
            <a:t>15 811,5тыс</a:t>
          </a:r>
          <a:r>
            <a:rPr lang="ru-RU" sz="2000" b="1" i="1" u="sng" dirty="0" smtClean="0"/>
            <a:t>. руб.</a:t>
          </a:r>
          <a:endParaRPr lang="ru-RU" sz="2000" b="1" i="1" u="sng" dirty="0"/>
        </a:p>
      </dgm:t>
    </dgm:pt>
    <dgm:pt modelId="{D9793951-095F-41A6-9F02-96E19CB5C196}" type="parTrans" cxnId="{0CA6B0BF-9CC0-4510-A7E8-86A11718F408}">
      <dgm:prSet/>
      <dgm:spPr/>
      <dgm:t>
        <a:bodyPr/>
        <a:lstStyle/>
        <a:p>
          <a:endParaRPr lang="ru-RU"/>
        </a:p>
      </dgm:t>
    </dgm:pt>
    <dgm:pt modelId="{F262672F-4090-4649-85A3-5986B6BCF6B8}" type="sibTrans" cxnId="{0CA6B0BF-9CC0-4510-A7E8-86A11718F408}">
      <dgm:prSet/>
      <dgm:spPr/>
      <dgm:t>
        <a:bodyPr/>
        <a:lstStyle/>
        <a:p>
          <a:endParaRPr lang="ru-RU"/>
        </a:p>
      </dgm:t>
    </dgm:pt>
    <dgm:pt modelId="{989F408E-DD30-41D5-825C-979280A15117}">
      <dgm:prSet phldrT="[Текст]" custT="1"/>
      <dgm:spPr/>
      <dgm:t>
        <a:bodyPr/>
        <a:lstStyle/>
        <a:p>
          <a:r>
            <a:rPr lang="ru-RU" sz="2000" b="1" i="1" u="sng" dirty="0" smtClean="0"/>
            <a:t>Доходы       </a:t>
          </a:r>
          <a:r>
            <a:rPr lang="ru-RU" sz="2000" b="1" i="1" u="sng" dirty="0" smtClean="0"/>
            <a:t>15 811,5тыс</a:t>
          </a:r>
          <a:r>
            <a:rPr lang="ru-RU" sz="2000" b="1" i="1" u="sng" dirty="0" smtClean="0"/>
            <a:t>. руб.</a:t>
          </a:r>
          <a:endParaRPr lang="ru-RU" sz="2000" b="1" i="1" u="sng" dirty="0"/>
        </a:p>
      </dgm:t>
    </dgm:pt>
    <dgm:pt modelId="{C3B85C1E-9B91-43AC-964A-5A2AE51B1094}" type="parTrans" cxnId="{9EB79D06-067D-4B6E-8245-94CEB0A4C390}">
      <dgm:prSet/>
      <dgm:spPr/>
      <dgm:t>
        <a:bodyPr/>
        <a:lstStyle/>
        <a:p>
          <a:endParaRPr lang="ru-RU"/>
        </a:p>
      </dgm:t>
    </dgm:pt>
    <dgm:pt modelId="{D3E8F863-FEC4-47B0-82BB-C7CEB56A559D}" type="sibTrans" cxnId="{9EB79D06-067D-4B6E-8245-94CEB0A4C390}">
      <dgm:prSet/>
      <dgm:spPr/>
      <dgm:t>
        <a:bodyPr/>
        <a:lstStyle/>
        <a:p>
          <a:endParaRPr lang="ru-RU"/>
        </a:p>
      </dgm:t>
    </dgm:pt>
    <dgm:pt modelId="{7DACE2F5-325F-4D10-BEC8-280C9D76E67D}">
      <dgm:prSet phldrT="[Текст]"/>
      <dgm:spPr/>
      <dgm:t>
        <a:bodyPr/>
        <a:lstStyle/>
        <a:p>
          <a:r>
            <a:rPr lang="ru-RU" dirty="0" smtClean="0"/>
            <a:t>2025</a:t>
          </a:r>
          <a:endParaRPr lang="ru-RU" dirty="0"/>
        </a:p>
      </dgm:t>
    </dgm:pt>
    <dgm:pt modelId="{1310FDDB-1B49-4868-B790-06A1993F83DC}" type="parTrans" cxnId="{26786ED7-1348-43AC-8559-DA9141FF9AA3}">
      <dgm:prSet/>
      <dgm:spPr/>
      <dgm:t>
        <a:bodyPr/>
        <a:lstStyle/>
        <a:p>
          <a:endParaRPr lang="ru-RU"/>
        </a:p>
      </dgm:t>
    </dgm:pt>
    <dgm:pt modelId="{22331CBA-F071-425A-924B-68137BCF962E}" type="sibTrans" cxnId="{26786ED7-1348-43AC-8559-DA9141FF9AA3}">
      <dgm:prSet/>
      <dgm:spPr/>
      <dgm:t>
        <a:bodyPr/>
        <a:lstStyle/>
        <a:p>
          <a:endParaRPr lang="ru-RU"/>
        </a:p>
      </dgm:t>
    </dgm:pt>
    <dgm:pt modelId="{C6F0C2D6-F709-476D-BFA6-49FE01F817EF}">
      <dgm:prSet phldrT="[Текст]"/>
      <dgm:spPr/>
      <dgm:t>
        <a:bodyPr/>
        <a:lstStyle/>
        <a:p>
          <a:r>
            <a:rPr lang="ru-RU" dirty="0" smtClean="0"/>
            <a:t>2026</a:t>
          </a:r>
          <a:endParaRPr lang="ru-RU" dirty="0"/>
        </a:p>
      </dgm:t>
    </dgm:pt>
    <dgm:pt modelId="{DBB8942C-8090-4812-8118-62562138808E}" type="parTrans" cxnId="{901E97E0-F889-4B36-9267-F10B8DB095C3}">
      <dgm:prSet/>
      <dgm:spPr/>
      <dgm:t>
        <a:bodyPr/>
        <a:lstStyle/>
        <a:p>
          <a:endParaRPr lang="ru-RU"/>
        </a:p>
      </dgm:t>
    </dgm:pt>
    <dgm:pt modelId="{22A97597-0BFD-4863-81D1-4E22F7F3E913}" type="sibTrans" cxnId="{901E97E0-F889-4B36-9267-F10B8DB095C3}">
      <dgm:prSet/>
      <dgm:spPr/>
      <dgm:t>
        <a:bodyPr/>
        <a:lstStyle/>
        <a:p>
          <a:endParaRPr lang="ru-RU"/>
        </a:p>
      </dgm:t>
    </dgm:pt>
    <dgm:pt modelId="{C8FE046D-89A7-4C95-9A39-A974975EF769}">
      <dgm:prSet phldrT="[Текст]" custT="1"/>
      <dgm:spPr/>
      <dgm:t>
        <a:bodyPr/>
        <a:lstStyle/>
        <a:p>
          <a:r>
            <a:rPr lang="ru-RU" sz="2000" b="1" i="1" u="sng" dirty="0" smtClean="0"/>
            <a:t>Доходы         </a:t>
          </a:r>
          <a:r>
            <a:rPr lang="ru-RU" sz="2000" b="1" i="1" u="sng" dirty="0" smtClean="0"/>
            <a:t>15 496,4тыс</a:t>
          </a:r>
          <a:r>
            <a:rPr lang="ru-RU" sz="2000" b="1" i="1" u="sng" dirty="0" smtClean="0"/>
            <a:t>. руб.</a:t>
          </a:r>
          <a:endParaRPr lang="ru-RU" sz="2000" b="1" i="1" u="sng" dirty="0"/>
        </a:p>
      </dgm:t>
    </dgm:pt>
    <dgm:pt modelId="{838416FD-3A52-4DDD-80AE-7DB8BB6177E5}" type="parTrans" cxnId="{1038BE5A-E775-40D7-86AB-5394B42650C6}">
      <dgm:prSet/>
      <dgm:spPr/>
      <dgm:t>
        <a:bodyPr/>
        <a:lstStyle/>
        <a:p>
          <a:endParaRPr lang="ru-RU"/>
        </a:p>
      </dgm:t>
    </dgm:pt>
    <dgm:pt modelId="{EE747AE7-02BE-4109-9988-20C3E2E80EA0}" type="sibTrans" cxnId="{1038BE5A-E775-40D7-86AB-5394B42650C6}">
      <dgm:prSet/>
      <dgm:spPr/>
      <dgm:t>
        <a:bodyPr/>
        <a:lstStyle/>
        <a:p>
          <a:endParaRPr lang="ru-RU"/>
        </a:p>
      </dgm:t>
    </dgm:pt>
    <dgm:pt modelId="{4E91BF44-BEC0-40F7-A8C2-8B384D28B15A}">
      <dgm:prSet phldrT="[Текст]" custT="1"/>
      <dgm:spPr/>
      <dgm:t>
        <a:bodyPr/>
        <a:lstStyle/>
        <a:p>
          <a:r>
            <a:rPr lang="ru-RU" sz="2000" b="1" i="1" u="sng" dirty="0" smtClean="0"/>
            <a:t>Расходы      15 496,4 тыс. руб.</a:t>
          </a:r>
          <a:endParaRPr lang="ru-RU" sz="2000" b="1" i="1" u="sng" dirty="0"/>
        </a:p>
      </dgm:t>
    </dgm:pt>
    <dgm:pt modelId="{D54A2C6A-5D3D-4043-9D4A-41155A901B1A}" type="parTrans" cxnId="{3DF34AE7-0407-4DED-B638-6D5949A168AC}">
      <dgm:prSet/>
      <dgm:spPr/>
      <dgm:t>
        <a:bodyPr/>
        <a:lstStyle/>
        <a:p>
          <a:endParaRPr lang="ru-RU"/>
        </a:p>
      </dgm:t>
    </dgm:pt>
    <dgm:pt modelId="{40B3918A-0E0F-4FB3-AC87-9077F21EEE9E}" type="sibTrans" cxnId="{3DF34AE7-0407-4DED-B638-6D5949A168AC}">
      <dgm:prSet/>
      <dgm:spPr/>
      <dgm:t>
        <a:bodyPr/>
        <a:lstStyle/>
        <a:p>
          <a:endParaRPr lang="ru-RU"/>
        </a:p>
      </dgm:t>
    </dgm:pt>
    <dgm:pt modelId="{9B949B05-4686-439B-BFF0-2A80E8C00A27}" type="pres">
      <dgm:prSet presAssocID="{B54793AF-B9F0-4083-8B28-ACB2F0D39E70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3FE5919-D5D5-4E63-A28F-981D4B673C33}" type="pres">
      <dgm:prSet presAssocID="{EEDC010F-E917-4B42-A36B-F3A3752660AF}" presName="compNode" presStyleCnt="0"/>
      <dgm:spPr/>
    </dgm:pt>
    <dgm:pt modelId="{05712067-B514-4CF1-B6E6-787614C595F9}" type="pres">
      <dgm:prSet presAssocID="{EEDC010F-E917-4B42-A36B-F3A3752660AF}" presName="dummyConnPt" presStyleCnt="0"/>
      <dgm:spPr/>
    </dgm:pt>
    <dgm:pt modelId="{0EEF2A9A-8C93-4756-B873-3D74869C3311}" type="pres">
      <dgm:prSet presAssocID="{EEDC010F-E917-4B42-A36B-F3A3752660AF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DF68BC-7165-473C-8C39-FE186FC8A103}" type="pres">
      <dgm:prSet presAssocID="{A578A01F-1D42-4D47-B732-1ACF8D9D0454}" presName="sibTrans" presStyleLbl="bgSibTrans2D1" presStyleIdx="0" presStyleCnt="8"/>
      <dgm:spPr/>
      <dgm:t>
        <a:bodyPr/>
        <a:lstStyle/>
        <a:p>
          <a:endParaRPr lang="ru-RU"/>
        </a:p>
      </dgm:t>
    </dgm:pt>
    <dgm:pt modelId="{A414C16A-A626-4B04-BDA2-AD3FFFC7AA6E}" type="pres">
      <dgm:prSet presAssocID="{279A4FD6-E4B7-47A0-825A-05F48314845D}" presName="compNode" presStyleCnt="0"/>
      <dgm:spPr/>
    </dgm:pt>
    <dgm:pt modelId="{F5366AA5-E791-4E25-8498-31C22FBDF4D6}" type="pres">
      <dgm:prSet presAssocID="{279A4FD6-E4B7-47A0-825A-05F48314845D}" presName="dummyConnPt" presStyleCnt="0"/>
      <dgm:spPr/>
    </dgm:pt>
    <dgm:pt modelId="{2754B4A6-6D45-4B20-9C2F-2CF55EB77FF9}" type="pres">
      <dgm:prSet presAssocID="{279A4FD6-E4B7-47A0-825A-05F48314845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746FCD-5309-48AD-BD5B-A0029CAA7C27}" type="pres">
      <dgm:prSet presAssocID="{B6C2F434-D1F3-4CDF-A5B6-C1EFACDEDA37}" presName="sibTrans" presStyleLbl="bgSibTrans2D1" presStyleIdx="1" presStyleCnt="8"/>
      <dgm:spPr/>
      <dgm:t>
        <a:bodyPr/>
        <a:lstStyle/>
        <a:p>
          <a:endParaRPr lang="ru-RU"/>
        </a:p>
      </dgm:t>
    </dgm:pt>
    <dgm:pt modelId="{312D9780-B49C-4DF9-8586-225452037381}" type="pres">
      <dgm:prSet presAssocID="{9666B160-249F-4A9C-93C0-F7C3FA385187}" presName="compNode" presStyleCnt="0"/>
      <dgm:spPr/>
    </dgm:pt>
    <dgm:pt modelId="{22109508-695B-416E-9134-E98B1F297064}" type="pres">
      <dgm:prSet presAssocID="{9666B160-249F-4A9C-93C0-F7C3FA385187}" presName="dummyConnPt" presStyleCnt="0"/>
      <dgm:spPr/>
    </dgm:pt>
    <dgm:pt modelId="{CADE2AFF-0E9B-47B6-9E07-0F59D365931E}" type="pres">
      <dgm:prSet presAssocID="{9666B160-249F-4A9C-93C0-F7C3FA385187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2289AC-326D-40D9-8DE7-DBF7CBAFD44A}" type="pres">
      <dgm:prSet presAssocID="{C13CB5EF-CE09-44F2-B74C-88D5096CE27E}" presName="sibTrans" presStyleLbl="bgSibTrans2D1" presStyleIdx="2" presStyleCnt="8"/>
      <dgm:spPr/>
      <dgm:t>
        <a:bodyPr/>
        <a:lstStyle/>
        <a:p>
          <a:endParaRPr lang="ru-RU"/>
        </a:p>
      </dgm:t>
    </dgm:pt>
    <dgm:pt modelId="{63933A87-340D-4D87-95C5-240ED09AB820}" type="pres">
      <dgm:prSet presAssocID="{887C2C8C-A3F6-4A4B-8718-A4FF6A295248}" presName="compNode" presStyleCnt="0"/>
      <dgm:spPr/>
    </dgm:pt>
    <dgm:pt modelId="{4477D787-AC5B-45F8-8A26-77E42AD6EEA2}" type="pres">
      <dgm:prSet presAssocID="{887C2C8C-A3F6-4A4B-8718-A4FF6A295248}" presName="dummyConnPt" presStyleCnt="0"/>
      <dgm:spPr/>
    </dgm:pt>
    <dgm:pt modelId="{5B772D06-C041-4E82-BD98-68DAF3D5DD6E}" type="pres">
      <dgm:prSet presAssocID="{887C2C8C-A3F6-4A4B-8718-A4FF6A295248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901CA-AC1E-46CC-AD20-B59C910417E0}" type="pres">
      <dgm:prSet presAssocID="{F262672F-4090-4649-85A3-5986B6BCF6B8}" presName="sibTrans" presStyleLbl="bgSibTrans2D1" presStyleIdx="3" presStyleCnt="8"/>
      <dgm:spPr/>
      <dgm:t>
        <a:bodyPr/>
        <a:lstStyle/>
        <a:p>
          <a:endParaRPr lang="ru-RU"/>
        </a:p>
      </dgm:t>
    </dgm:pt>
    <dgm:pt modelId="{D2D35863-9B38-463A-9E8D-CDEF0716F5FD}" type="pres">
      <dgm:prSet presAssocID="{989F408E-DD30-41D5-825C-979280A15117}" presName="compNode" presStyleCnt="0"/>
      <dgm:spPr/>
    </dgm:pt>
    <dgm:pt modelId="{875C50E7-AA31-41DA-8B63-E7B5B70F0D60}" type="pres">
      <dgm:prSet presAssocID="{989F408E-DD30-41D5-825C-979280A15117}" presName="dummyConnPt" presStyleCnt="0"/>
      <dgm:spPr/>
    </dgm:pt>
    <dgm:pt modelId="{8B514EC0-AAED-42EC-8170-2D59B89ACB43}" type="pres">
      <dgm:prSet presAssocID="{989F408E-DD30-41D5-825C-979280A15117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A839C-8797-45D7-8F07-C42863DA9792}" type="pres">
      <dgm:prSet presAssocID="{D3E8F863-FEC4-47B0-82BB-C7CEB56A559D}" presName="sibTrans" presStyleLbl="bgSibTrans2D1" presStyleIdx="4" presStyleCnt="8"/>
      <dgm:spPr/>
      <dgm:t>
        <a:bodyPr/>
        <a:lstStyle/>
        <a:p>
          <a:endParaRPr lang="ru-RU"/>
        </a:p>
      </dgm:t>
    </dgm:pt>
    <dgm:pt modelId="{05200AD2-7798-409D-BB1F-78678383AD5E}" type="pres">
      <dgm:prSet presAssocID="{7DACE2F5-325F-4D10-BEC8-280C9D76E67D}" presName="compNode" presStyleCnt="0"/>
      <dgm:spPr/>
    </dgm:pt>
    <dgm:pt modelId="{DE292440-9C7C-4D65-BDFB-9E301D8267C2}" type="pres">
      <dgm:prSet presAssocID="{7DACE2F5-325F-4D10-BEC8-280C9D76E67D}" presName="dummyConnPt" presStyleCnt="0"/>
      <dgm:spPr/>
    </dgm:pt>
    <dgm:pt modelId="{EFF16A8F-4513-471B-ABFF-3494BCF2CBA9}" type="pres">
      <dgm:prSet presAssocID="{7DACE2F5-325F-4D10-BEC8-280C9D76E67D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E81514-A3EF-4CAD-9FE9-D0F1336BA354}" type="pres">
      <dgm:prSet presAssocID="{22331CBA-F071-425A-924B-68137BCF962E}" presName="sibTrans" presStyleLbl="bgSibTrans2D1" presStyleIdx="5" presStyleCnt="8"/>
      <dgm:spPr/>
      <dgm:t>
        <a:bodyPr/>
        <a:lstStyle/>
        <a:p>
          <a:endParaRPr lang="ru-RU"/>
        </a:p>
      </dgm:t>
    </dgm:pt>
    <dgm:pt modelId="{ADB746F1-D6F5-4414-B9B0-238AF673BEE4}" type="pres">
      <dgm:prSet presAssocID="{C6F0C2D6-F709-476D-BFA6-49FE01F817EF}" presName="compNode" presStyleCnt="0"/>
      <dgm:spPr/>
    </dgm:pt>
    <dgm:pt modelId="{35FA442E-A151-4D39-B728-B3C01B238555}" type="pres">
      <dgm:prSet presAssocID="{C6F0C2D6-F709-476D-BFA6-49FE01F817EF}" presName="dummyConnPt" presStyleCnt="0"/>
      <dgm:spPr/>
    </dgm:pt>
    <dgm:pt modelId="{5AE88174-0DDE-42AF-946C-253D40957986}" type="pres">
      <dgm:prSet presAssocID="{C6F0C2D6-F709-476D-BFA6-49FE01F817EF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0D9F0D-7021-4D3D-A7C7-7771F03D7548}" type="pres">
      <dgm:prSet presAssocID="{22A97597-0BFD-4863-81D1-4E22F7F3E913}" presName="sibTrans" presStyleLbl="bgSibTrans2D1" presStyleIdx="6" presStyleCnt="8"/>
      <dgm:spPr/>
      <dgm:t>
        <a:bodyPr/>
        <a:lstStyle/>
        <a:p>
          <a:endParaRPr lang="ru-RU"/>
        </a:p>
      </dgm:t>
    </dgm:pt>
    <dgm:pt modelId="{C02298C7-9577-4A59-8FB5-F73C7A48CDB3}" type="pres">
      <dgm:prSet presAssocID="{C8FE046D-89A7-4C95-9A39-A974975EF769}" presName="compNode" presStyleCnt="0"/>
      <dgm:spPr/>
    </dgm:pt>
    <dgm:pt modelId="{C695DC95-1ED5-47A4-AEF0-B9C6F5715E3E}" type="pres">
      <dgm:prSet presAssocID="{C8FE046D-89A7-4C95-9A39-A974975EF769}" presName="dummyConnPt" presStyleCnt="0"/>
      <dgm:spPr/>
    </dgm:pt>
    <dgm:pt modelId="{61979B75-18E3-4547-92DF-1436D92EB289}" type="pres">
      <dgm:prSet presAssocID="{C8FE046D-89A7-4C95-9A39-A974975EF769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39EDE-E24E-4C7E-A2A7-270D9EF4F13C}" type="pres">
      <dgm:prSet presAssocID="{EE747AE7-02BE-4109-9988-20C3E2E80EA0}" presName="sibTrans" presStyleLbl="bgSibTrans2D1" presStyleIdx="7" presStyleCnt="8"/>
      <dgm:spPr/>
      <dgm:t>
        <a:bodyPr/>
        <a:lstStyle/>
        <a:p>
          <a:endParaRPr lang="ru-RU"/>
        </a:p>
      </dgm:t>
    </dgm:pt>
    <dgm:pt modelId="{33CADEE1-D6AB-41D3-9EF3-4D91571B02EE}" type="pres">
      <dgm:prSet presAssocID="{4E91BF44-BEC0-40F7-A8C2-8B384D28B15A}" presName="compNode" presStyleCnt="0"/>
      <dgm:spPr/>
    </dgm:pt>
    <dgm:pt modelId="{30DF0654-6258-48FD-8645-25F7007DAFF3}" type="pres">
      <dgm:prSet presAssocID="{4E91BF44-BEC0-40F7-A8C2-8B384D28B15A}" presName="dummyConnPt" presStyleCnt="0"/>
      <dgm:spPr/>
    </dgm:pt>
    <dgm:pt modelId="{802D161C-86D1-4909-A3E4-E00BE73A6D6F}" type="pres">
      <dgm:prSet presAssocID="{4E91BF44-BEC0-40F7-A8C2-8B384D28B15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3E70A0-EF9D-4228-9D2E-1AE0E7A6A0BC}" type="presOf" srcId="{9666B160-249F-4A9C-93C0-F7C3FA385187}" destId="{CADE2AFF-0E9B-47B6-9E07-0F59D365931E}" srcOrd="0" destOrd="0" presId="urn:microsoft.com/office/officeart/2005/8/layout/bProcess4"/>
    <dgm:cxn modelId="{0CA6B0BF-9CC0-4510-A7E8-86A11718F408}" srcId="{B54793AF-B9F0-4083-8B28-ACB2F0D39E70}" destId="{887C2C8C-A3F6-4A4B-8718-A4FF6A295248}" srcOrd="3" destOrd="0" parTransId="{D9793951-095F-41A6-9F02-96E19CB5C196}" sibTransId="{F262672F-4090-4649-85A3-5986B6BCF6B8}"/>
    <dgm:cxn modelId="{545603D8-217D-44A8-84CA-C368D89A53E2}" type="presOf" srcId="{A578A01F-1D42-4D47-B732-1ACF8D9D0454}" destId="{3ADF68BC-7165-473C-8C39-FE186FC8A103}" srcOrd="0" destOrd="0" presId="urn:microsoft.com/office/officeart/2005/8/layout/bProcess4"/>
    <dgm:cxn modelId="{2C8683E3-2614-46E1-B8C0-A60172A5F12A}" type="presOf" srcId="{EE747AE7-02BE-4109-9988-20C3E2E80EA0}" destId="{12D39EDE-E24E-4C7E-A2A7-270D9EF4F13C}" srcOrd="0" destOrd="0" presId="urn:microsoft.com/office/officeart/2005/8/layout/bProcess4"/>
    <dgm:cxn modelId="{34809EFE-161B-4598-A9BF-D427D46F8868}" srcId="{B54793AF-B9F0-4083-8B28-ACB2F0D39E70}" destId="{EEDC010F-E917-4B42-A36B-F3A3752660AF}" srcOrd="0" destOrd="0" parTransId="{FB0BA411-57E1-4E97-83AF-8CB1C7A35199}" sibTransId="{A578A01F-1D42-4D47-B732-1ACF8D9D0454}"/>
    <dgm:cxn modelId="{3DF34AE7-0407-4DED-B638-6D5949A168AC}" srcId="{B54793AF-B9F0-4083-8B28-ACB2F0D39E70}" destId="{4E91BF44-BEC0-40F7-A8C2-8B384D28B15A}" srcOrd="8" destOrd="0" parTransId="{D54A2C6A-5D3D-4043-9D4A-41155A901B1A}" sibTransId="{40B3918A-0E0F-4FB3-AC87-9077F21EEE9E}"/>
    <dgm:cxn modelId="{73C9CE8D-B2D9-4BA9-A19F-757D88EE52F6}" type="presOf" srcId="{989F408E-DD30-41D5-825C-979280A15117}" destId="{8B514EC0-AAED-42EC-8170-2D59B89ACB43}" srcOrd="0" destOrd="0" presId="urn:microsoft.com/office/officeart/2005/8/layout/bProcess4"/>
    <dgm:cxn modelId="{EBE0C189-56E1-437D-A31F-DE65CB6F37BB}" type="presOf" srcId="{C6F0C2D6-F709-476D-BFA6-49FE01F817EF}" destId="{5AE88174-0DDE-42AF-946C-253D40957986}" srcOrd="0" destOrd="0" presId="urn:microsoft.com/office/officeart/2005/8/layout/bProcess4"/>
    <dgm:cxn modelId="{BC831ED4-113B-4504-8336-F8070CB108F3}" type="presOf" srcId="{D3E8F863-FEC4-47B0-82BB-C7CEB56A559D}" destId="{3A8A839C-8797-45D7-8F07-C42863DA9792}" srcOrd="0" destOrd="0" presId="urn:microsoft.com/office/officeart/2005/8/layout/bProcess4"/>
    <dgm:cxn modelId="{E0358337-7FE7-4AFF-BB07-77D164EBC8AB}" srcId="{B54793AF-B9F0-4083-8B28-ACB2F0D39E70}" destId="{9666B160-249F-4A9C-93C0-F7C3FA385187}" srcOrd="2" destOrd="0" parTransId="{6A4F97FE-A72B-4F8E-BAA7-5FF769692E34}" sibTransId="{C13CB5EF-CE09-44F2-B74C-88D5096CE27E}"/>
    <dgm:cxn modelId="{4D14014B-81CF-480D-BBF1-9A01EE68468B}" type="presOf" srcId="{F262672F-4090-4649-85A3-5986B6BCF6B8}" destId="{A09901CA-AC1E-46CC-AD20-B59C910417E0}" srcOrd="0" destOrd="0" presId="urn:microsoft.com/office/officeart/2005/8/layout/bProcess4"/>
    <dgm:cxn modelId="{788C4959-DCCB-4EC2-B0C6-549C90D198B0}" type="presOf" srcId="{C13CB5EF-CE09-44F2-B74C-88D5096CE27E}" destId="{792289AC-326D-40D9-8DE7-DBF7CBAFD44A}" srcOrd="0" destOrd="0" presId="urn:microsoft.com/office/officeart/2005/8/layout/bProcess4"/>
    <dgm:cxn modelId="{DA580F29-AD19-41F7-BFC8-35028E910A61}" type="presOf" srcId="{C8FE046D-89A7-4C95-9A39-A974975EF769}" destId="{61979B75-18E3-4547-92DF-1436D92EB289}" srcOrd="0" destOrd="0" presId="urn:microsoft.com/office/officeart/2005/8/layout/bProcess4"/>
    <dgm:cxn modelId="{901E97E0-F889-4B36-9267-F10B8DB095C3}" srcId="{B54793AF-B9F0-4083-8B28-ACB2F0D39E70}" destId="{C6F0C2D6-F709-476D-BFA6-49FE01F817EF}" srcOrd="6" destOrd="0" parTransId="{DBB8942C-8090-4812-8118-62562138808E}" sibTransId="{22A97597-0BFD-4863-81D1-4E22F7F3E913}"/>
    <dgm:cxn modelId="{C8501AD6-33CB-4D9B-88C9-C58FF3984E64}" srcId="{B54793AF-B9F0-4083-8B28-ACB2F0D39E70}" destId="{279A4FD6-E4B7-47A0-825A-05F48314845D}" srcOrd="1" destOrd="0" parTransId="{0DD81472-2611-475C-AC16-3517CE7030B2}" sibTransId="{B6C2F434-D1F3-4CDF-A5B6-C1EFACDEDA37}"/>
    <dgm:cxn modelId="{D06028ED-BACF-49D7-ACB9-A755741BF4A5}" type="presOf" srcId="{22A97597-0BFD-4863-81D1-4E22F7F3E913}" destId="{570D9F0D-7021-4D3D-A7C7-7771F03D7548}" srcOrd="0" destOrd="0" presId="urn:microsoft.com/office/officeart/2005/8/layout/bProcess4"/>
    <dgm:cxn modelId="{734ABB12-DFF3-45EF-B735-C3F0D871CD7A}" type="presOf" srcId="{B6C2F434-D1F3-4CDF-A5B6-C1EFACDEDA37}" destId="{BD746FCD-5309-48AD-BD5B-A0029CAA7C27}" srcOrd="0" destOrd="0" presId="urn:microsoft.com/office/officeart/2005/8/layout/bProcess4"/>
    <dgm:cxn modelId="{EBBA08D3-5785-4B2F-8CA1-74B27C456F9E}" type="presOf" srcId="{B54793AF-B9F0-4083-8B28-ACB2F0D39E70}" destId="{9B949B05-4686-439B-BFF0-2A80E8C00A27}" srcOrd="0" destOrd="0" presId="urn:microsoft.com/office/officeart/2005/8/layout/bProcess4"/>
    <dgm:cxn modelId="{1466B2E6-4ABB-44C2-A28C-69D5D76E91AA}" type="presOf" srcId="{EEDC010F-E917-4B42-A36B-F3A3752660AF}" destId="{0EEF2A9A-8C93-4756-B873-3D74869C3311}" srcOrd="0" destOrd="0" presId="urn:microsoft.com/office/officeart/2005/8/layout/bProcess4"/>
    <dgm:cxn modelId="{6106E7A4-B3DE-4D3B-9433-8B7A5792C98E}" type="presOf" srcId="{4E91BF44-BEC0-40F7-A8C2-8B384D28B15A}" destId="{802D161C-86D1-4909-A3E4-E00BE73A6D6F}" srcOrd="0" destOrd="0" presId="urn:microsoft.com/office/officeart/2005/8/layout/bProcess4"/>
    <dgm:cxn modelId="{26786ED7-1348-43AC-8559-DA9141FF9AA3}" srcId="{B54793AF-B9F0-4083-8B28-ACB2F0D39E70}" destId="{7DACE2F5-325F-4D10-BEC8-280C9D76E67D}" srcOrd="5" destOrd="0" parTransId="{1310FDDB-1B49-4868-B790-06A1993F83DC}" sibTransId="{22331CBA-F071-425A-924B-68137BCF962E}"/>
    <dgm:cxn modelId="{1038BE5A-E775-40D7-86AB-5394B42650C6}" srcId="{B54793AF-B9F0-4083-8B28-ACB2F0D39E70}" destId="{C8FE046D-89A7-4C95-9A39-A974975EF769}" srcOrd="7" destOrd="0" parTransId="{838416FD-3A52-4DDD-80AE-7DB8BB6177E5}" sibTransId="{EE747AE7-02BE-4109-9988-20C3E2E80EA0}"/>
    <dgm:cxn modelId="{7E494280-8233-45FA-9AC2-C0D4F8506DC4}" type="presOf" srcId="{887C2C8C-A3F6-4A4B-8718-A4FF6A295248}" destId="{5B772D06-C041-4E82-BD98-68DAF3D5DD6E}" srcOrd="0" destOrd="0" presId="urn:microsoft.com/office/officeart/2005/8/layout/bProcess4"/>
    <dgm:cxn modelId="{E515D4FB-12CD-4B24-80F0-4814375144DB}" type="presOf" srcId="{279A4FD6-E4B7-47A0-825A-05F48314845D}" destId="{2754B4A6-6D45-4B20-9C2F-2CF55EB77FF9}" srcOrd="0" destOrd="0" presId="urn:microsoft.com/office/officeart/2005/8/layout/bProcess4"/>
    <dgm:cxn modelId="{9EB79D06-067D-4B6E-8245-94CEB0A4C390}" srcId="{B54793AF-B9F0-4083-8B28-ACB2F0D39E70}" destId="{989F408E-DD30-41D5-825C-979280A15117}" srcOrd="4" destOrd="0" parTransId="{C3B85C1E-9B91-43AC-964A-5A2AE51B1094}" sibTransId="{D3E8F863-FEC4-47B0-82BB-C7CEB56A559D}"/>
    <dgm:cxn modelId="{45D4B358-CA6E-4E92-9FF6-881E20D0505A}" type="presOf" srcId="{7DACE2F5-325F-4D10-BEC8-280C9D76E67D}" destId="{EFF16A8F-4513-471B-ABFF-3494BCF2CBA9}" srcOrd="0" destOrd="0" presId="urn:microsoft.com/office/officeart/2005/8/layout/bProcess4"/>
    <dgm:cxn modelId="{394D9044-7891-49F4-972F-90A70CC99948}" type="presOf" srcId="{22331CBA-F071-425A-924B-68137BCF962E}" destId="{50E81514-A3EF-4CAD-9FE9-D0F1336BA354}" srcOrd="0" destOrd="0" presId="urn:microsoft.com/office/officeart/2005/8/layout/bProcess4"/>
    <dgm:cxn modelId="{E3B01FE6-6449-4296-BAAB-E8AD1D66C177}" type="presParOf" srcId="{9B949B05-4686-439B-BFF0-2A80E8C00A27}" destId="{23FE5919-D5D5-4E63-A28F-981D4B673C33}" srcOrd="0" destOrd="0" presId="urn:microsoft.com/office/officeart/2005/8/layout/bProcess4"/>
    <dgm:cxn modelId="{7DC1EC08-1030-43BA-A143-35576793E138}" type="presParOf" srcId="{23FE5919-D5D5-4E63-A28F-981D4B673C33}" destId="{05712067-B514-4CF1-B6E6-787614C595F9}" srcOrd="0" destOrd="0" presId="urn:microsoft.com/office/officeart/2005/8/layout/bProcess4"/>
    <dgm:cxn modelId="{B066910C-31FE-42A2-A877-D32B428B04F0}" type="presParOf" srcId="{23FE5919-D5D5-4E63-A28F-981D4B673C33}" destId="{0EEF2A9A-8C93-4756-B873-3D74869C3311}" srcOrd="1" destOrd="0" presId="urn:microsoft.com/office/officeart/2005/8/layout/bProcess4"/>
    <dgm:cxn modelId="{A7E1368D-6B97-4F32-8668-9EED6EAEEEB9}" type="presParOf" srcId="{9B949B05-4686-439B-BFF0-2A80E8C00A27}" destId="{3ADF68BC-7165-473C-8C39-FE186FC8A103}" srcOrd="1" destOrd="0" presId="urn:microsoft.com/office/officeart/2005/8/layout/bProcess4"/>
    <dgm:cxn modelId="{08B45ED4-36D3-4883-A436-640FF4653697}" type="presParOf" srcId="{9B949B05-4686-439B-BFF0-2A80E8C00A27}" destId="{A414C16A-A626-4B04-BDA2-AD3FFFC7AA6E}" srcOrd="2" destOrd="0" presId="urn:microsoft.com/office/officeart/2005/8/layout/bProcess4"/>
    <dgm:cxn modelId="{3188AFB9-30AA-44BD-92CF-2EAFB85333F3}" type="presParOf" srcId="{A414C16A-A626-4B04-BDA2-AD3FFFC7AA6E}" destId="{F5366AA5-E791-4E25-8498-31C22FBDF4D6}" srcOrd="0" destOrd="0" presId="urn:microsoft.com/office/officeart/2005/8/layout/bProcess4"/>
    <dgm:cxn modelId="{39791F5B-32D5-4DE9-873C-8E827C434952}" type="presParOf" srcId="{A414C16A-A626-4B04-BDA2-AD3FFFC7AA6E}" destId="{2754B4A6-6D45-4B20-9C2F-2CF55EB77FF9}" srcOrd="1" destOrd="0" presId="urn:microsoft.com/office/officeart/2005/8/layout/bProcess4"/>
    <dgm:cxn modelId="{95F4AE44-2DAC-4350-A7B8-259FE22D1138}" type="presParOf" srcId="{9B949B05-4686-439B-BFF0-2A80E8C00A27}" destId="{BD746FCD-5309-48AD-BD5B-A0029CAA7C27}" srcOrd="3" destOrd="0" presId="urn:microsoft.com/office/officeart/2005/8/layout/bProcess4"/>
    <dgm:cxn modelId="{598758EC-EA31-4215-8DA0-51F414104912}" type="presParOf" srcId="{9B949B05-4686-439B-BFF0-2A80E8C00A27}" destId="{312D9780-B49C-4DF9-8586-225452037381}" srcOrd="4" destOrd="0" presId="urn:microsoft.com/office/officeart/2005/8/layout/bProcess4"/>
    <dgm:cxn modelId="{373F9197-6AE5-42FC-AD43-488FDDF2325E}" type="presParOf" srcId="{312D9780-B49C-4DF9-8586-225452037381}" destId="{22109508-695B-416E-9134-E98B1F297064}" srcOrd="0" destOrd="0" presId="urn:microsoft.com/office/officeart/2005/8/layout/bProcess4"/>
    <dgm:cxn modelId="{4B001D5E-2909-4D75-BF8A-DC3DCB63CB49}" type="presParOf" srcId="{312D9780-B49C-4DF9-8586-225452037381}" destId="{CADE2AFF-0E9B-47B6-9E07-0F59D365931E}" srcOrd="1" destOrd="0" presId="urn:microsoft.com/office/officeart/2005/8/layout/bProcess4"/>
    <dgm:cxn modelId="{8C0CE6F9-3B80-4BBA-8E16-DB61ABB7B7BD}" type="presParOf" srcId="{9B949B05-4686-439B-BFF0-2A80E8C00A27}" destId="{792289AC-326D-40D9-8DE7-DBF7CBAFD44A}" srcOrd="5" destOrd="0" presId="urn:microsoft.com/office/officeart/2005/8/layout/bProcess4"/>
    <dgm:cxn modelId="{C09730E5-D2E9-4B98-90FF-552745D89C2C}" type="presParOf" srcId="{9B949B05-4686-439B-BFF0-2A80E8C00A27}" destId="{63933A87-340D-4D87-95C5-240ED09AB820}" srcOrd="6" destOrd="0" presId="urn:microsoft.com/office/officeart/2005/8/layout/bProcess4"/>
    <dgm:cxn modelId="{9659219E-63C6-4BAA-A3C0-80DEAF594129}" type="presParOf" srcId="{63933A87-340D-4D87-95C5-240ED09AB820}" destId="{4477D787-AC5B-45F8-8A26-77E42AD6EEA2}" srcOrd="0" destOrd="0" presId="urn:microsoft.com/office/officeart/2005/8/layout/bProcess4"/>
    <dgm:cxn modelId="{576EF072-CAEA-45DC-B6FC-4419A5EBD2C2}" type="presParOf" srcId="{63933A87-340D-4D87-95C5-240ED09AB820}" destId="{5B772D06-C041-4E82-BD98-68DAF3D5DD6E}" srcOrd="1" destOrd="0" presId="urn:microsoft.com/office/officeart/2005/8/layout/bProcess4"/>
    <dgm:cxn modelId="{E408F05E-0D4E-4EEB-9BD9-8FD38DF5446E}" type="presParOf" srcId="{9B949B05-4686-439B-BFF0-2A80E8C00A27}" destId="{A09901CA-AC1E-46CC-AD20-B59C910417E0}" srcOrd="7" destOrd="0" presId="urn:microsoft.com/office/officeart/2005/8/layout/bProcess4"/>
    <dgm:cxn modelId="{90D876F2-F0E4-4862-B075-A3A1515B7EC9}" type="presParOf" srcId="{9B949B05-4686-439B-BFF0-2A80E8C00A27}" destId="{D2D35863-9B38-463A-9E8D-CDEF0716F5FD}" srcOrd="8" destOrd="0" presId="urn:microsoft.com/office/officeart/2005/8/layout/bProcess4"/>
    <dgm:cxn modelId="{F44B4566-4884-4814-A387-3642CDDA1634}" type="presParOf" srcId="{D2D35863-9B38-463A-9E8D-CDEF0716F5FD}" destId="{875C50E7-AA31-41DA-8B63-E7B5B70F0D60}" srcOrd="0" destOrd="0" presId="urn:microsoft.com/office/officeart/2005/8/layout/bProcess4"/>
    <dgm:cxn modelId="{2734CDFB-2353-4422-A06A-A496FC703D49}" type="presParOf" srcId="{D2D35863-9B38-463A-9E8D-CDEF0716F5FD}" destId="{8B514EC0-AAED-42EC-8170-2D59B89ACB43}" srcOrd="1" destOrd="0" presId="urn:microsoft.com/office/officeart/2005/8/layout/bProcess4"/>
    <dgm:cxn modelId="{282DDB2C-0780-4AC0-91FA-12080E622F7F}" type="presParOf" srcId="{9B949B05-4686-439B-BFF0-2A80E8C00A27}" destId="{3A8A839C-8797-45D7-8F07-C42863DA9792}" srcOrd="9" destOrd="0" presId="urn:microsoft.com/office/officeart/2005/8/layout/bProcess4"/>
    <dgm:cxn modelId="{D8F310FA-4570-4BC3-A549-50D9955EB931}" type="presParOf" srcId="{9B949B05-4686-439B-BFF0-2A80E8C00A27}" destId="{05200AD2-7798-409D-BB1F-78678383AD5E}" srcOrd="10" destOrd="0" presId="urn:microsoft.com/office/officeart/2005/8/layout/bProcess4"/>
    <dgm:cxn modelId="{F482DB6E-F502-4208-833D-82F972C2CC80}" type="presParOf" srcId="{05200AD2-7798-409D-BB1F-78678383AD5E}" destId="{DE292440-9C7C-4D65-BDFB-9E301D8267C2}" srcOrd="0" destOrd="0" presId="urn:microsoft.com/office/officeart/2005/8/layout/bProcess4"/>
    <dgm:cxn modelId="{A20B44F1-643F-4D0B-860E-C6BF19F099D1}" type="presParOf" srcId="{05200AD2-7798-409D-BB1F-78678383AD5E}" destId="{EFF16A8F-4513-471B-ABFF-3494BCF2CBA9}" srcOrd="1" destOrd="0" presId="urn:microsoft.com/office/officeart/2005/8/layout/bProcess4"/>
    <dgm:cxn modelId="{448100D7-46FB-436D-BDE0-EEB067B899F5}" type="presParOf" srcId="{9B949B05-4686-439B-BFF0-2A80E8C00A27}" destId="{50E81514-A3EF-4CAD-9FE9-D0F1336BA354}" srcOrd="11" destOrd="0" presId="urn:microsoft.com/office/officeart/2005/8/layout/bProcess4"/>
    <dgm:cxn modelId="{7EC5E1C3-6B49-4ED0-BB39-2689BDA0A42B}" type="presParOf" srcId="{9B949B05-4686-439B-BFF0-2A80E8C00A27}" destId="{ADB746F1-D6F5-4414-B9B0-238AF673BEE4}" srcOrd="12" destOrd="0" presId="urn:microsoft.com/office/officeart/2005/8/layout/bProcess4"/>
    <dgm:cxn modelId="{A02E2BA6-3093-422D-8131-3DD44CC5928A}" type="presParOf" srcId="{ADB746F1-D6F5-4414-B9B0-238AF673BEE4}" destId="{35FA442E-A151-4D39-B728-B3C01B238555}" srcOrd="0" destOrd="0" presId="urn:microsoft.com/office/officeart/2005/8/layout/bProcess4"/>
    <dgm:cxn modelId="{35F8A28C-35BF-4ADF-A0EB-D9D8287407F9}" type="presParOf" srcId="{ADB746F1-D6F5-4414-B9B0-238AF673BEE4}" destId="{5AE88174-0DDE-42AF-946C-253D40957986}" srcOrd="1" destOrd="0" presId="urn:microsoft.com/office/officeart/2005/8/layout/bProcess4"/>
    <dgm:cxn modelId="{0DEEDE39-A680-4B5F-8096-92CD9AFBA347}" type="presParOf" srcId="{9B949B05-4686-439B-BFF0-2A80E8C00A27}" destId="{570D9F0D-7021-4D3D-A7C7-7771F03D7548}" srcOrd="13" destOrd="0" presId="urn:microsoft.com/office/officeart/2005/8/layout/bProcess4"/>
    <dgm:cxn modelId="{095AB3A7-0805-4A0B-A365-27C40DDC5A56}" type="presParOf" srcId="{9B949B05-4686-439B-BFF0-2A80E8C00A27}" destId="{C02298C7-9577-4A59-8FB5-F73C7A48CDB3}" srcOrd="14" destOrd="0" presId="urn:microsoft.com/office/officeart/2005/8/layout/bProcess4"/>
    <dgm:cxn modelId="{856B4CEC-D607-47B4-8C20-6A0EB72972CD}" type="presParOf" srcId="{C02298C7-9577-4A59-8FB5-F73C7A48CDB3}" destId="{C695DC95-1ED5-47A4-AEF0-B9C6F5715E3E}" srcOrd="0" destOrd="0" presId="urn:microsoft.com/office/officeart/2005/8/layout/bProcess4"/>
    <dgm:cxn modelId="{AE7A9E16-3C9C-4372-8FEF-509EBDCED030}" type="presParOf" srcId="{C02298C7-9577-4A59-8FB5-F73C7A48CDB3}" destId="{61979B75-18E3-4547-92DF-1436D92EB289}" srcOrd="1" destOrd="0" presId="urn:microsoft.com/office/officeart/2005/8/layout/bProcess4"/>
    <dgm:cxn modelId="{BC4ADC01-31AF-4AAF-BDB6-9F1299E21253}" type="presParOf" srcId="{9B949B05-4686-439B-BFF0-2A80E8C00A27}" destId="{12D39EDE-E24E-4C7E-A2A7-270D9EF4F13C}" srcOrd="15" destOrd="0" presId="urn:microsoft.com/office/officeart/2005/8/layout/bProcess4"/>
    <dgm:cxn modelId="{528FB4DD-F0C8-48C7-AB01-495F6E6D0623}" type="presParOf" srcId="{9B949B05-4686-439B-BFF0-2A80E8C00A27}" destId="{33CADEE1-D6AB-41D3-9EF3-4D91571B02EE}" srcOrd="16" destOrd="0" presId="urn:microsoft.com/office/officeart/2005/8/layout/bProcess4"/>
    <dgm:cxn modelId="{89BA8772-51D0-4E16-AD17-B582FA86C756}" type="presParOf" srcId="{33CADEE1-D6AB-41D3-9EF3-4D91571B02EE}" destId="{30DF0654-6258-48FD-8645-25F7007DAFF3}" srcOrd="0" destOrd="0" presId="urn:microsoft.com/office/officeart/2005/8/layout/bProcess4"/>
    <dgm:cxn modelId="{B1A84E06-5B7E-4574-8788-5AB37E7055EF}" type="presParOf" srcId="{33CADEE1-D6AB-41D3-9EF3-4D91571B02EE}" destId="{802D161C-86D1-4909-A3E4-E00BE73A6D6F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A9F131-F324-4C58-98FA-11924B086CC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8AB13B4-C0AC-4ACB-8918-896DE2037B87}">
      <dgm:prSet phldrT="[Текст]"/>
      <dgm:spPr/>
      <dgm:t>
        <a:bodyPr/>
        <a:lstStyle/>
        <a:p>
          <a:r>
            <a:rPr lang="ru-RU" dirty="0" smtClean="0"/>
            <a:t>2024 </a:t>
          </a:r>
          <a:r>
            <a:rPr lang="ru-RU" dirty="0" smtClean="0"/>
            <a:t>– </a:t>
          </a:r>
          <a:r>
            <a:rPr lang="ru-RU" dirty="0" smtClean="0"/>
            <a:t>7 701,2 тыс</a:t>
          </a:r>
          <a:r>
            <a:rPr lang="ru-RU" dirty="0" smtClean="0"/>
            <a:t>. руб.</a:t>
          </a:r>
          <a:endParaRPr lang="ru-RU" dirty="0"/>
        </a:p>
      </dgm:t>
    </dgm:pt>
    <dgm:pt modelId="{76DAF034-4345-45D4-A797-54D1035F66B7}" type="parTrans" cxnId="{14BAD9E1-2390-4B65-B076-382BDA727D08}">
      <dgm:prSet/>
      <dgm:spPr/>
      <dgm:t>
        <a:bodyPr/>
        <a:lstStyle/>
        <a:p>
          <a:endParaRPr lang="ru-RU"/>
        </a:p>
      </dgm:t>
    </dgm:pt>
    <dgm:pt modelId="{BFA20651-7661-4DC7-94B8-5D4069AEB734}" type="sibTrans" cxnId="{14BAD9E1-2390-4B65-B076-382BDA727D08}">
      <dgm:prSet/>
      <dgm:spPr/>
      <dgm:t>
        <a:bodyPr/>
        <a:lstStyle/>
        <a:p>
          <a:endParaRPr lang="ru-RU"/>
        </a:p>
      </dgm:t>
    </dgm:pt>
    <dgm:pt modelId="{EE991F05-D4A2-40C9-AA81-B58DC881646F}">
      <dgm:prSet phldrT="[Текст]"/>
      <dgm:spPr/>
      <dgm:t>
        <a:bodyPr/>
        <a:lstStyle/>
        <a:p>
          <a:r>
            <a:rPr lang="ru-RU" dirty="0" smtClean="0"/>
            <a:t>2025 </a:t>
          </a:r>
          <a:r>
            <a:rPr lang="ru-RU" dirty="0" smtClean="0"/>
            <a:t>– </a:t>
          </a:r>
          <a:r>
            <a:rPr lang="ru-RU" dirty="0" smtClean="0"/>
            <a:t>8 215,4 тыс</a:t>
          </a:r>
          <a:r>
            <a:rPr lang="ru-RU" dirty="0" smtClean="0"/>
            <a:t>. руб. </a:t>
          </a:r>
          <a:endParaRPr lang="ru-RU" dirty="0"/>
        </a:p>
      </dgm:t>
    </dgm:pt>
    <dgm:pt modelId="{0EF9A05E-781B-4CC7-9FCB-AEDF92636D37}" type="parTrans" cxnId="{916164E2-7B88-4178-93BC-F6C114258C71}">
      <dgm:prSet/>
      <dgm:spPr/>
      <dgm:t>
        <a:bodyPr/>
        <a:lstStyle/>
        <a:p>
          <a:endParaRPr lang="ru-RU"/>
        </a:p>
      </dgm:t>
    </dgm:pt>
    <dgm:pt modelId="{A12CC3C3-01B2-4919-AE80-EAE2F69E0296}" type="sibTrans" cxnId="{916164E2-7B88-4178-93BC-F6C114258C71}">
      <dgm:prSet/>
      <dgm:spPr/>
      <dgm:t>
        <a:bodyPr/>
        <a:lstStyle/>
        <a:p>
          <a:endParaRPr lang="ru-RU"/>
        </a:p>
      </dgm:t>
    </dgm:pt>
    <dgm:pt modelId="{54CFD0EE-50C5-4637-BD36-CA5A2F78B00C}">
      <dgm:prSet phldrT="[Текст]"/>
      <dgm:spPr/>
      <dgm:t>
        <a:bodyPr/>
        <a:lstStyle/>
        <a:p>
          <a:r>
            <a:rPr lang="ru-RU" dirty="0" smtClean="0"/>
            <a:t>2026- 8 757,6 тыс</a:t>
          </a:r>
          <a:r>
            <a:rPr lang="ru-RU" dirty="0" smtClean="0"/>
            <a:t>. руб.</a:t>
          </a:r>
          <a:endParaRPr lang="ru-RU" dirty="0"/>
        </a:p>
      </dgm:t>
    </dgm:pt>
    <dgm:pt modelId="{CCA1D751-DFF7-43D8-AF1F-92B558E7C5D1}" type="parTrans" cxnId="{0FE4C2C5-2A41-4A4F-93E3-04608DF6E1DC}">
      <dgm:prSet/>
      <dgm:spPr/>
      <dgm:t>
        <a:bodyPr/>
        <a:lstStyle/>
        <a:p>
          <a:endParaRPr lang="ru-RU"/>
        </a:p>
      </dgm:t>
    </dgm:pt>
    <dgm:pt modelId="{E236B39E-3A50-4B28-831A-299E0A7901FE}" type="sibTrans" cxnId="{0FE4C2C5-2A41-4A4F-93E3-04608DF6E1DC}">
      <dgm:prSet/>
      <dgm:spPr/>
      <dgm:t>
        <a:bodyPr/>
        <a:lstStyle/>
        <a:p>
          <a:endParaRPr lang="ru-RU"/>
        </a:p>
      </dgm:t>
    </dgm:pt>
    <dgm:pt modelId="{E389B9FE-B61F-49B9-AF1B-E82FBEB11898}" type="pres">
      <dgm:prSet presAssocID="{45A9F131-F324-4C58-98FA-11924B086CC1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2EF14968-E2FD-4AB8-B396-E898353FDF6C}" type="pres">
      <dgm:prSet presAssocID="{45A9F131-F324-4C58-98FA-11924B086CC1}" presName="pyramid" presStyleLbl="node1" presStyleIdx="0" presStyleCnt="1"/>
      <dgm:spPr/>
    </dgm:pt>
    <dgm:pt modelId="{15306AA9-A397-4583-8EA5-FF5804D33AE0}" type="pres">
      <dgm:prSet presAssocID="{45A9F131-F324-4C58-98FA-11924B086CC1}" presName="theList" presStyleCnt="0"/>
      <dgm:spPr/>
    </dgm:pt>
    <dgm:pt modelId="{8D93AC98-B734-43A4-AD7A-6FE1A49D0DC5}" type="pres">
      <dgm:prSet presAssocID="{B8AB13B4-C0AC-4ACB-8918-896DE2037B87}" presName="aNode" presStyleLbl="fgAcc1" presStyleIdx="0" presStyleCnt="3" custScaleX="139082" custScaleY="22553" custLinFactY="32072" custLinFactNeighborX="-2956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A9149A-3AFC-4348-8768-F5C661EFEA7F}" type="pres">
      <dgm:prSet presAssocID="{B8AB13B4-C0AC-4ACB-8918-896DE2037B87}" presName="aSpace" presStyleCnt="0"/>
      <dgm:spPr/>
    </dgm:pt>
    <dgm:pt modelId="{68C753C1-9DD9-4AE4-BEF5-E6BB15B0A2FC}" type="pres">
      <dgm:prSet presAssocID="{EE991F05-D4A2-40C9-AA81-B58DC881646F}" presName="aNode" presStyleLbl="fgAcc1" presStyleIdx="1" presStyleCnt="3" custScaleX="140860" custScaleY="16889" custLinFactY="22912" custLinFactNeighborX="-122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58D667-90E2-4EB0-9CBA-CB2DCAF8BDD1}" type="pres">
      <dgm:prSet presAssocID="{EE991F05-D4A2-40C9-AA81-B58DC881646F}" presName="aSpace" presStyleCnt="0"/>
      <dgm:spPr/>
    </dgm:pt>
    <dgm:pt modelId="{16FBEF73-459A-41C1-BCAF-6EC152C80CFC}" type="pres">
      <dgm:prSet presAssocID="{54CFD0EE-50C5-4637-BD36-CA5A2F78B00C}" presName="aNode" presStyleLbl="fgAcc1" presStyleIdx="2" presStyleCnt="3" custScaleX="142855" custScaleY="20860" custLinFactY="13952" custLinFactNeighborX="1140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10A705-271F-4728-ADDC-4922A90C338E}" type="pres">
      <dgm:prSet presAssocID="{54CFD0EE-50C5-4637-BD36-CA5A2F78B00C}" presName="aSpace" presStyleCnt="0"/>
      <dgm:spPr/>
    </dgm:pt>
  </dgm:ptLst>
  <dgm:cxnLst>
    <dgm:cxn modelId="{2181FB9E-6A36-4005-A5DC-B1F919F02F04}" type="presOf" srcId="{54CFD0EE-50C5-4637-BD36-CA5A2F78B00C}" destId="{16FBEF73-459A-41C1-BCAF-6EC152C80CFC}" srcOrd="0" destOrd="0" presId="urn:microsoft.com/office/officeart/2005/8/layout/pyramid2"/>
    <dgm:cxn modelId="{916164E2-7B88-4178-93BC-F6C114258C71}" srcId="{45A9F131-F324-4C58-98FA-11924B086CC1}" destId="{EE991F05-D4A2-40C9-AA81-B58DC881646F}" srcOrd="1" destOrd="0" parTransId="{0EF9A05E-781B-4CC7-9FCB-AEDF92636D37}" sibTransId="{A12CC3C3-01B2-4919-AE80-EAE2F69E0296}"/>
    <dgm:cxn modelId="{0FE4C2C5-2A41-4A4F-93E3-04608DF6E1DC}" srcId="{45A9F131-F324-4C58-98FA-11924B086CC1}" destId="{54CFD0EE-50C5-4637-BD36-CA5A2F78B00C}" srcOrd="2" destOrd="0" parTransId="{CCA1D751-DFF7-43D8-AF1F-92B558E7C5D1}" sibTransId="{E236B39E-3A50-4B28-831A-299E0A7901FE}"/>
    <dgm:cxn modelId="{6A517259-8025-4178-8E87-E31834785187}" type="presOf" srcId="{EE991F05-D4A2-40C9-AA81-B58DC881646F}" destId="{68C753C1-9DD9-4AE4-BEF5-E6BB15B0A2FC}" srcOrd="0" destOrd="0" presId="urn:microsoft.com/office/officeart/2005/8/layout/pyramid2"/>
    <dgm:cxn modelId="{14BAD9E1-2390-4B65-B076-382BDA727D08}" srcId="{45A9F131-F324-4C58-98FA-11924B086CC1}" destId="{B8AB13B4-C0AC-4ACB-8918-896DE2037B87}" srcOrd="0" destOrd="0" parTransId="{76DAF034-4345-45D4-A797-54D1035F66B7}" sibTransId="{BFA20651-7661-4DC7-94B8-5D4069AEB734}"/>
    <dgm:cxn modelId="{4F8B17B3-687E-4E68-888D-AA41026EEEC7}" type="presOf" srcId="{45A9F131-F324-4C58-98FA-11924B086CC1}" destId="{E389B9FE-B61F-49B9-AF1B-E82FBEB11898}" srcOrd="0" destOrd="0" presId="urn:microsoft.com/office/officeart/2005/8/layout/pyramid2"/>
    <dgm:cxn modelId="{ECE6720C-B5EE-4E56-BADF-4A4FB80A1C6C}" type="presOf" srcId="{B8AB13B4-C0AC-4ACB-8918-896DE2037B87}" destId="{8D93AC98-B734-43A4-AD7A-6FE1A49D0DC5}" srcOrd="0" destOrd="0" presId="urn:microsoft.com/office/officeart/2005/8/layout/pyramid2"/>
    <dgm:cxn modelId="{33FBF907-8B1A-42D4-92A5-D6EFB6D589CC}" type="presParOf" srcId="{E389B9FE-B61F-49B9-AF1B-E82FBEB11898}" destId="{2EF14968-E2FD-4AB8-B396-E898353FDF6C}" srcOrd="0" destOrd="0" presId="urn:microsoft.com/office/officeart/2005/8/layout/pyramid2"/>
    <dgm:cxn modelId="{D69BCF5D-97ED-4D0A-87AE-5E6B6D941BBC}" type="presParOf" srcId="{E389B9FE-B61F-49B9-AF1B-E82FBEB11898}" destId="{15306AA9-A397-4583-8EA5-FF5804D33AE0}" srcOrd="1" destOrd="0" presId="urn:microsoft.com/office/officeart/2005/8/layout/pyramid2"/>
    <dgm:cxn modelId="{AC173526-35B6-464A-98A2-B2B76FEBF956}" type="presParOf" srcId="{15306AA9-A397-4583-8EA5-FF5804D33AE0}" destId="{8D93AC98-B734-43A4-AD7A-6FE1A49D0DC5}" srcOrd="0" destOrd="0" presId="urn:microsoft.com/office/officeart/2005/8/layout/pyramid2"/>
    <dgm:cxn modelId="{33484A33-99B0-4B35-B096-C18283BC185D}" type="presParOf" srcId="{15306AA9-A397-4583-8EA5-FF5804D33AE0}" destId="{89A9149A-3AFC-4348-8768-F5C661EFEA7F}" srcOrd="1" destOrd="0" presId="urn:microsoft.com/office/officeart/2005/8/layout/pyramid2"/>
    <dgm:cxn modelId="{A5D96A90-E257-4474-A7D3-0A8E590F8B0F}" type="presParOf" srcId="{15306AA9-A397-4583-8EA5-FF5804D33AE0}" destId="{68C753C1-9DD9-4AE4-BEF5-E6BB15B0A2FC}" srcOrd="2" destOrd="0" presId="urn:microsoft.com/office/officeart/2005/8/layout/pyramid2"/>
    <dgm:cxn modelId="{356B4B36-6F09-412C-9058-911A6CF89C59}" type="presParOf" srcId="{15306AA9-A397-4583-8EA5-FF5804D33AE0}" destId="{CE58D667-90E2-4EB0-9CBA-CB2DCAF8BDD1}" srcOrd="3" destOrd="0" presId="urn:microsoft.com/office/officeart/2005/8/layout/pyramid2"/>
    <dgm:cxn modelId="{C0ACB8CB-3E83-4266-9B6A-1FA7C351DFE2}" type="presParOf" srcId="{15306AA9-A397-4583-8EA5-FF5804D33AE0}" destId="{16FBEF73-459A-41C1-BCAF-6EC152C80CFC}" srcOrd="4" destOrd="0" presId="urn:microsoft.com/office/officeart/2005/8/layout/pyramid2"/>
    <dgm:cxn modelId="{ACB5A271-8037-45CC-BB6B-26B60E5FCA09}" type="presParOf" srcId="{15306AA9-A397-4583-8EA5-FF5804D33AE0}" destId="{A510A705-271F-4728-ADDC-4922A90C338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206963-9B19-4AC8-A948-7BC964D07994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6D2FAC7-5977-466E-A983-526645542162}">
      <dgm:prSet phldrT="[Текст]"/>
      <dgm:spPr/>
      <dgm:t>
        <a:bodyPr/>
        <a:lstStyle/>
        <a:p>
          <a:r>
            <a:rPr lang="ru-RU" dirty="0" smtClean="0"/>
            <a:t>Общий объем доходов –          </a:t>
          </a:r>
          <a:r>
            <a:rPr lang="ru-RU" dirty="0" smtClean="0"/>
            <a:t>17 070,9 тыс</a:t>
          </a:r>
          <a:r>
            <a:rPr lang="ru-RU" dirty="0" smtClean="0"/>
            <a:t>. руб.</a:t>
          </a:r>
          <a:endParaRPr lang="ru-RU" dirty="0"/>
        </a:p>
      </dgm:t>
    </dgm:pt>
    <dgm:pt modelId="{06F7A338-4246-49C9-823D-A48FCA9C5295}" type="parTrans" cxnId="{A3056344-C49B-4FC6-9775-6E02A58A404A}">
      <dgm:prSet/>
      <dgm:spPr/>
      <dgm:t>
        <a:bodyPr/>
        <a:lstStyle/>
        <a:p>
          <a:endParaRPr lang="ru-RU"/>
        </a:p>
      </dgm:t>
    </dgm:pt>
    <dgm:pt modelId="{800D6DAA-24F0-449D-ABB3-F5391A085A80}" type="sibTrans" cxnId="{A3056344-C49B-4FC6-9775-6E02A58A404A}">
      <dgm:prSet/>
      <dgm:spPr/>
      <dgm:t>
        <a:bodyPr/>
        <a:lstStyle/>
        <a:p>
          <a:endParaRPr lang="ru-RU"/>
        </a:p>
      </dgm:t>
    </dgm:pt>
    <dgm:pt modelId="{AE50F784-38B4-4BEC-A4D9-1EC186854A9A}">
      <dgm:prSet phldrT="[Текст]"/>
      <dgm:spPr/>
      <dgm:t>
        <a:bodyPr/>
        <a:lstStyle/>
        <a:p>
          <a:r>
            <a:rPr lang="ru-RU" dirty="0" smtClean="0"/>
            <a:t>Безвозмездные поступления – </a:t>
          </a:r>
          <a:r>
            <a:rPr lang="ru-RU" dirty="0" smtClean="0"/>
            <a:t>54,9%</a:t>
          </a:r>
          <a:endParaRPr lang="ru-RU" dirty="0"/>
        </a:p>
      </dgm:t>
    </dgm:pt>
    <dgm:pt modelId="{A9C9A07A-6432-41F7-9920-C6D0F6483615}" type="parTrans" cxnId="{CFA57DC3-AEAD-4376-B637-865BAE85F21E}">
      <dgm:prSet/>
      <dgm:spPr/>
      <dgm:t>
        <a:bodyPr/>
        <a:lstStyle/>
        <a:p>
          <a:endParaRPr lang="ru-RU"/>
        </a:p>
      </dgm:t>
    </dgm:pt>
    <dgm:pt modelId="{78F064CE-4628-42E4-91F8-FDD8DAB497E7}" type="sibTrans" cxnId="{CFA57DC3-AEAD-4376-B637-865BAE85F21E}">
      <dgm:prSet/>
      <dgm:spPr/>
      <dgm:t>
        <a:bodyPr/>
        <a:lstStyle/>
        <a:p>
          <a:endParaRPr lang="ru-RU"/>
        </a:p>
      </dgm:t>
    </dgm:pt>
    <dgm:pt modelId="{56E0AAD3-9B30-451E-A2F9-8433B7315B47}">
      <dgm:prSet phldrT="[Текст]"/>
      <dgm:spPr/>
      <dgm:t>
        <a:bodyPr/>
        <a:lstStyle/>
        <a:p>
          <a:r>
            <a:rPr lang="ru-RU" dirty="0" smtClean="0"/>
            <a:t>Налоговые и неналоговые – </a:t>
          </a:r>
          <a:r>
            <a:rPr lang="ru-RU" dirty="0" smtClean="0"/>
            <a:t>45,1%</a:t>
          </a:r>
          <a:endParaRPr lang="ru-RU" dirty="0"/>
        </a:p>
      </dgm:t>
    </dgm:pt>
    <dgm:pt modelId="{763FCAF0-1C09-4399-8403-D2BAB4606E0A}" type="parTrans" cxnId="{71C500A2-0128-4444-B984-2D3E97502638}">
      <dgm:prSet/>
      <dgm:spPr/>
      <dgm:t>
        <a:bodyPr/>
        <a:lstStyle/>
        <a:p>
          <a:endParaRPr lang="ru-RU"/>
        </a:p>
      </dgm:t>
    </dgm:pt>
    <dgm:pt modelId="{C0EEB112-9D89-42F0-92EC-D639475A8DEA}" type="sibTrans" cxnId="{71C500A2-0128-4444-B984-2D3E97502638}">
      <dgm:prSet/>
      <dgm:spPr/>
      <dgm:t>
        <a:bodyPr/>
        <a:lstStyle/>
        <a:p>
          <a:endParaRPr lang="ru-RU"/>
        </a:p>
      </dgm:t>
    </dgm:pt>
    <dgm:pt modelId="{C2D69435-3427-4D68-9044-93B8D6E67C74}" type="pres">
      <dgm:prSet presAssocID="{BD206963-9B19-4AC8-A948-7BC964D0799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1AD3B1-6D59-4557-81D6-4C023842C48C}" type="pres">
      <dgm:prSet presAssocID="{E6D2FAC7-5977-466E-A983-526645542162}" presName="node" presStyleLbl="node1" presStyleIdx="0" presStyleCnt="3" custScaleX="1083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4CAE2F-7DCE-4A43-B9AF-F6E418E6A5BD}" type="pres">
      <dgm:prSet presAssocID="{800D6DAA-24F0-449D-ABB3-F5391A085A80}" presName="sibTrans" presStyleLbl="sibTrans2D1" presStyleIdx="0" presStyleCnt="3"/>
      <dgm:spPr/>
      <dgm:t>
        <a:bodyPr/>
        <a:lstStyle/>
        <a:p>
          <a:endParaRPr lang="ru-RU"/>
        </a:p>
      </dgm:t>
    </dgm:pt>
    <dgm:pt modelId="{ABC92E79-B07F-4FBF-ADF0-3F142BAE107A}" type="pres">
      <dgm:prSet presAssocID="{800D6DAA-24F0-449D-ABB3-F5391A085A80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DF6CFACF-BE04-48C2-B4E3-67D9942810C1}" type="pres">
      <dgm:prSet presAssocID="{AE50F784-38B4-4BEC-A4D9-1EC186854A9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53C028-3F93-47FA-A990-10F13872B468}" type="pres">
      <dgm:prSet presAssocID="{78F064CE-4628-42E4-91F8-FDD8DAB497E7}" presName="sibTrans" presStyleLbl="sibTrans2D1" presStyleIdx="1" presStyleCnt="3"/>
      <dgm:spPr/>
      <dgm:t>
        <a:bodyPr/>
        <a:lstStyle/>
        <a:p>
          <a:endParaRPr lang="ru-RU"/>
        </a:p>
      </dgm:t>
    </dgm:pt>
    <dgm:pt modelId="{7F5395A9-90B5-4508-B373-425A1FB5057F}" type="pres">
      <dgm:prSet presAssocID="{78F064CE-4628-42E4-91F8-FDD8DAB497E7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4192B9AE-BE87-4B20-82AE-19687F86F672}" type="pres">
      <dgm:prSet presAssocID="{56E0AAD3-9B30-451E-A2F9-8433B7315B4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D8169F-DCE1-4777-92CB-0A664926A324}" type="pres">
      <dgm:prSet presAssocID="{C0EEB112-9D89-42F0-92EC-D639475A8DEA}" presName="sibTrans" presStyleLbl="sibTrans2D1" presStyleIdx="2" presStyleCnt="3"/>
      <dgm:spPr/>
      <dgm:t>
        <a:bodyPr/>
        <a:lstStyle/>
        <a:p>
          <a:endParaRPr lang="ru-RU"/>
        </a:p>
      </dgm:t>
    </dgm:pt>
    <dgm:pt modelId="{54FACCE8-C817-4514-A62C-8D3361BD083F}" type="pres">
      <dgm:prSet presAssocID="{C0EEB112-9D89-42F0-92EC-D639475A8DEA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A3511248-1A6F-4BF3-A580-593EFFEBCE3B}" type="presOf" srcId="{E6D2FAC7-5977-466E-A983-526645542162}" destId="{891AD3B1-6D59-4557-81D6-4C023842C48C}" srcOrd="0" destOrd="0" presId="urn:microsoft.com/office/officeart/2005/8/layout/cycle7"/>
    <dgm:cxn modelId="{71C500A2-0128-4444-B984-2D3E97502638}" srcId="{BD206963-9B19-4AC8-A948-7BC964D07994}" destId="{56E0AAD3-9B30-451E-A2F9-8433B7315B47}" srcOrd="2" destOrd="0" parTransId="{763FCAF0-1C09-4399-8403-D2BAB4606E0A}" sibTransId="{C0EEB112-9D89-42F0-92EC-D639475A8DEA}"/>
    <dgm:cxn modelId="{A3056344-C49B-4FC6-9775-6E02A58A404A}" srcId="{BD206963-9B19-4AC8-A948-7BC964D07994}" destId="{E6D2FAC7-5977-466E-A983-526645542162}" srcOrd="0" destOrd="0" parTransId="{06F7A338-4246-49C9-823D-A48FCA9C5295}" sibTransId="{800D6DAA-24F0-449D-ABB3-F5391A085A80}"/>
    <dgm:cxn modelId="{2B37E2F0-415F-46C5-9FE6-94FCEF58E00B}" type="presOf" srcId="{800D6DAA-24F0-449D-ABB3-F5391A085A80}" destId="{044CAE2F-7DCE-4A43-B9AF-F6E418E6A5BD}" srcOrd="0" destOrd="0" presId="urn:microsoft.com/office/officeart/2005/8/layout/cycle7"/>
    <dgm:cxn modelId="{59F6B1DB-81B3-4C89-9966-07C72F0A75DB}" type="presOf" srcId="{C0EEB112-9D89-42F0-92EC-D639475A8DEA}" destId="{84D8169F-DCE1-4777-92CB-0A664926A324}" srcOrd="0" destOrd="0" presId="urn:microsoft.com/office/officeart/2005/8/layout/cycle7"/>
    <dgm:cxn modelId="{E7A3ACB0-5787-4842-8ACD-3FDC255A55FD}" type="presOf" srcId="{78F064CE-4628-42E4-91F8-FDD8DAB497E7}" destId="{7F5395A9-90B5-4508-B373-425A1FB5057F}" srcOrd="1" destOrd="0" presId="urn:microsoft.com/office/officeart/2005/8/layout/cycle7"/>
    <dgm:cxn modelId="{1D5EFBA0-D0D7-4AAB-B17A-AD2CA1029831}" type="presOf" srcId="{C0EEB112-9D89-42F0-92EC-D639475A8DEA}" destId="{54FACCE8-C817-4514-A62C-8D3361BD083F}" srcOrd="1" destOrd="0" presId="urn:microsoft.com/office/officeart/2005/8/layout/cycle7"/>
    <dgm:cxn modelId="{76CA0B04-71FE-4248-8134-FC780AA931CF}" type="presOf" srcId="{BD206963-9B19-4AC8-A948-7BC964D07994}" destId="{C2D69435-3427-4D68-9044-93B8D6E67C74}" srcOrd="0" destOrd="0" presId="urn:microsoft.com/office/officeart/2005/8/layout/cycle7"/>
    <dgm:cxn modelId="{CFA57DC3-AEAD-4376-B637-865BAE85F21E}" srcId="{BD206963-9B19-4AC8-A948-7BC964D07994}" destId="{AE50F784-38B4-4BEC-A4D9-1EC186854A9A}" srcOrd="1" destOrd="0" parTransId="{A9C9A07A-6432-41F7-9920-C6D0F6483615}" sibTransId="{78F064CE-4628-42E4-91F8-FDD8DAB497E7}"/>
    <dgm:cxn modelId="{3E7B9671-3979-4BE6-BD72-5044F4593017}" type="presOf" srcId="{78F064CE-4628-42E4-91F8-FDD8DAB497E7}" destId="{EA53C028-3F93-47FA-A990-10F13872B468}" srcOrd="0" destOrd="0" presId="urn:microsoft.com/office/officeart/2005/8/layout/cycle7"/>
    <dgm:cxn modelId="{BE467983-67BB-4714-8640-11BE87927531}" type="presOf" srcId="{56E0AAD3-9B30-451E-A2F9-8433B7315B47}" destId="{4192B9AE-BE87-4B20-82AE-19687F86F672}" srcOrd="0" destOrd="0" presId="urn:microsoft.com/office/officeart/2005/8/layout/cycle7"/>
    <dgm:cxn modelId="{E1CF1891-DCA4-4A81-BE58-7274AA425D5C}" type="presOf" srcId="{AE50F784-38B4-4BEC-A4D9-1EC186854A9A}" destId="{DF6CFACF-BE04-48C2-B4E3-67D9942810C1}" srcOrd="0" destOrd="0" presId="urn:microsoft.com/office/officeart/2005/8/layout/cycle7"/>
    <dgm:cxn modelId="{66449697-E0B7-412B-BB85-0941C0BE67E0}" type="presOf" srcId="{800D6DAA-24F0-449D-ABB3-F5391A085A80}" destId="{ABC92E79-B07F-4FBF-ADF0-3F142BAE107A}" srcOrd="1" destOrd="0" presId="urn:microsoft.com/office/officeart/2005/8/layout/cycle7"/>
    <dgm:cxn modelId="{48D5E418-2152-4250-9F7A-F9C34EB2DA63}" type="presParOf" srcId="{C2D69435-3427-4D68-9044-93B8D6E67C74}" destId="{891AD3B1-6D59-4557-81D6-4C023842C48C}" srcOrd="0" destOrd="0" presId="urn:microsoft.com/office/officeart/2005/8/layout/cycle7"/>
    <dgm:cxn modelId="{3FF238CF-985A-4553-A0E9-7CC4DC992CB3}" type="presParOf" srcId="{C2D69435-3427-4D68-9044-93B8D6E67C74}" destId="{044CAE2F-7DCE-4A43-B9AF-F6E418E6A5BD}" srcOrd="1" destOrd="0" presId="urn:microsoft.com/office/officeart/2005/8/layout/cycle7"/>
    <dgm:cxn modelId="{47B9CEB0-FD92-4901-A1CE-0DC35D0EB3D7}" type="presParOf" srcId="{044CAE2F-7DCE-4A43-B9AF-F6E418E6A5BD}" destId="{ABC92E79-B07F-4FBF-ADF0-3F142BAE107A}" srcOrd="0" destOrd="0" presId="urn:microsoft.com/office/officeart/2005/8/layout/cycle7"/>
    <dgm:cxn modelId="{B432498E-70E8-4F17-9EC6-0A747D962026}" type="presParOf" srcId="{C2D69435-3427-4D68-9044-93B8D6E67C74}" destId="{DF6CFACF-BE04-48C2-B4E3-67D9942810C1}" srcOrd="2" destOrd="0" presId="urn:microsoft.com/office/officeart/2005/8/layout/cycle7"/>
    <dgm:cxn modelId="{71A483FD-C605-431F-9525-3F0DCE419C93}" type="presParOf" srcId="{C2D69435-3427-4D68-9044-93B8D6E67C74}" destId="{EA53C028-3F93-47FA-A990-10F13872B468}" srcOrd="3" destOrd="0" presId="urn:microsoft.com/office/officeart/2005/8/layout/cycle7"/>
    <dgm:cxn modelId="{4BED493E-C4A7-4EAB-A492-B888670E6DBF}" type="presParOf" srcId="{EA53C028-3F93-47FA-A990-10F13872B468}" destId="{7F5395A9-90B5-4508-B373-425A1FB5057F}" srcOrd="0" destOrd="0" presId="urn:microsoft.com/office/officeart/2005/8/layout/cycle7"/>
    <dgm:cxn modelId="{DE6CB076-FE97-416F-8D62-1AFEAF47A883}" type="presParOf" srcId="{C2D69435-3427-4D68-9044-93B8D6E67C74}" destId="{4192B9AE-BE87-4B20-82AE-19687F86F672}" srcOrd="4" destOrd="0" presId="urn:microsoft.com/office/officeart/2005/8/layout/cycle7"/>
    <dgm:cxn modelId="{6AB8B947-86CC-4BF0-A098-B7421EA1C9B6}" type="presParOf" srcId="{C2D69435-3427-4D68-9044-93B8D6E67C74}" destId="{84D8169F-DCE1-4777-92CB-0A664926A324}" srcOrd="5" destOrd="0" presId="urn:microsoft.com/office/officeart/2005/8/layout/cycle7"/>
    <dgm:cxn modelId="{D23930E6-74B8-42EC-A8C6-24F9EA9B9BAE}" type="presParOf" srcId="{84D8169F-DCE1-4777-92CB-0A664926A324}" destId="{54FACCE8-C817-4514-A62C-8D3361BD083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92E4E1-49FA-4E11-94E7-3B12515984D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A6C2F9-499F-48E1-844C-9B21497FB44F}">
      <dgm:prSet phldrT="[Текст]" custT="1"/>
      <dgm:spPr/>
      <dgm:t>
        <a:bodyPr/>
        <a:lstStyle/>
        <a:p>
          <a:r>
            <a:rPr lang="ru-RU" sz="2800" dirty="0" smtClean="0"/>
            <a:t>2024 </a:t>
          </a:r>
          <a:r>
            <a:rPr lang="ru-RU" sz="2800" dirty="0" smtClean="0"/>
            <a:t>– </a:t>
          </a:r>
          <a:r>
            <a:rPr lang="ru-RU" sz="2800" dirty="0" smtClean="0"/>
            <a:t>17 070,9 тыс</a:t>
          </a:r>
          <a:r>
            <a:rPr lang="ru-RU" sz="2800" dirty="0" smtClean="0"/>
            <a:t>. руб.</a:t>
          </a:r>
          <a:endParaRPr lang="ru-RU" sz="2800" dirty="0"/>
        </a:p>
      </dgm:t>
    </dgm:pt>
    <dgm:pt modelId="{ADA8E208-0AD2-4FE9-8B82-CF0B577C11E6}" type="parTrans" cxnId="{8EA893C7-F937-4D13-9F58-3260C129A3AA}">
      <dgm:prSet/>
      <dgm:spPr/>
      <dgm:t>
        <a:bodyPr/>
        <a:lstStyle/>
        <a:p>
          <a:endParaRPr lang="ru-RU"/>
        </a:p>
      </dgm:t>
    </dgm:pt>
    <dgm:pt modelId="{28933E97-AEC6-43B5-AEE5-CF2D592F2021}" type="sibTrans" cxnId="{8EA893C7-F937-4D13-9F58-3260C129A3AA}">
      <dgm:prSet/>
      <dgm:spPr/>
      <dgm:t>
        <a:bodyPr/>
        <a:lstStyle/>
        <a:p>
          <a:endParaRPr lang="ru-RU"/>
        </a:p>
      </dgm:t>
    </dgm:pt>
    <dgm:pt modelId="{3261FF53-0714-4D35-8FA7-BB5C30C19639}">
      <dgm:prSet phldrT="[Текст]" custT="1"/>
      <dgm:spPr/>
      <dgm:t>
        <a:bodyPr/>
        <a:lstStyle/>
        <a:p>
          <a:r>
            <a:rPr lang="ru-RU" sz="2800" dirty="0" smtClean="0"/>
            <a:t>2025- 15 811,5 тыс</a:t>
          </a:r>
          <a:r>
            <a:rPr lang="ru-RU" sz="2800" dirty="0" smtClean="0"/>
            <a:t>. руб.</a:t>
          </a:r>
          <a:endParaRPr lang="ru-RU" sz="2800" dirty="0"/>
        </a:p>
      </dgm:t>
    </dgm:pt>
    <dgm:pt modelId="{9597B3BE-79F0-4915-9EDC-4FC384DE2530}" type="parTrans" cxnId="{DEE0E354-15A8-4D29-A0E0-428A860E622F}">
      <dgm:prSet/>
      <dgm:spPr/>
      <dgm:t>
        <a:bodyPr/>
        <a:lstStyle/>
        <a:p>
          <a:endParaRPr lang="ru-RU"/>
        </a:p>
      </dgm:t>
    </dgm:pt>
    <dgm:pt modelId="{94F5FFEB-D2C8-4044-B1B1-786C2790C261}" type="sibTrans" cxnId="{DEE0E354-15A8-4D29-A0E0-428A860E622F}">
      <dgm:prSet/>
      <dgm:spPr/>
      <dgm:t>
        <a:bodyPr/>
        <a:lstStyle/>
        <a:p>
          <a:endParaRPr lang="ru-RU"/>
        </a:p>
      </dgm:t>
    </dgm:pt>
    <dgm:pt modelId="{D5002FE2-AEBA-4362-BB6A-27BAD0973CFF}">
      <dgm:prSet phldrT="[Текст]" custT="1"/>
      <dgm:spPr/>
      <dgm:t>
        <a:bodyPr/>
        <a:lstStyle/>
        <a:p>
          <a:r>
            <a:rPr lang="ru-RU" sz="2800" dirty="0" smtClean="0"/>
            <a:t>2026 </a:t>
          </a:r>
          <a:r>
            <a:rPr lang="ru-RU" sz="2800" dirty="0" smtClean="0"/>
            <a:t>– </a:t>
          </a:r>
          <a:r>
            <a:rPr lang="ru-RU" sz="2800" dirty="0" smtClean="0"/>
            <a:t>15 496,4 тыс</a:t>
          </a:r>
          <a:r>
            <a:rPr lang="ru-RU" sz="2800" dirty="0" smtClean="0"/>
            <a:t>. руб.</a:t>
          </a:r>
          <a:endParaRPr lang="ru-RU" sz="2800" dirty="0"/>
        </a:p>
      </dgm:t>
    </dgm:pt>
    <dgm:pt modelId="{B10472A5-A83D-4EE8-A394-6173239B1738}" type="parTrans" cxnId="{7F50F96C-263D-4076-A916-3FD6C67BEA5A}">
      <dgm:prSet/>
      <dgm:spPr/>
      <dgm:t>
        <a:bodyPr/>
        <a:lstStyle/>
        <a:p>
          <a:endParaRPr lang="ru-RU"/>
        </a:p>
      </dgm:t>
    </dgm:pt>
    <dgm:pt modelId="{D1426DD8-CFA0-4C92-8174-BF7F734E1C45}" type="sibTrans" cxnId="{7F50F96C-263D-4076-A916-3FD6C67BEA5A}">
      <dgm:prSet/>
      <dgm:spPr/>
      <dgm:t>
        <a:bodyPr/>
        <a:lstStyle/>
        <a:p>
          <a:endParaRPr lang="ru-RU"/>
        </a:p>
      </dgm:t>
    </dgm:pt>
    <dgm:pt modelId="{DCCE0492-90C4-4FFE-9597-5157F6D831D3}" type="pres">
      <dgm:prSet presAssocID="{AF92E4E1-49FA-4E11-94E7-3B12515984D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A2F1A99-CC4D-4F30-8C8D-C2B399F7476A}" type="pres">
      <dgm:prSet presAssocID="{5FA6C2F9-499F-48E1-844C-9B21497FB44F}" presName="parentLin" presStyleCnt="0"/>
      <dgm:spPr/>
    </dgm:pt>
    <dgm:pt modelId="{0C06DC36-5274-4F3E-A90D-6B070BC81CB7}" type="pres">
      <dgm:prSet presAssocID="{5FA6C2F9-499F-48E1-844C-9B21497FB44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88F2B6F-66F8-4DAB-93DD-BFB8D4F7B7F5}" type="pres">
      <dgm:prSet presAssocID="{5FA6C2F9-499F-48E1-844C-9B21497FB44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A73E9E-C881-4D3F-86CE-0E191A96C991}" type="pres">
      <dgm:prSet presAssocID="{5FA6C2F9-499F-48E1-844C-9B21497FB44F}" presName="negativeSpace" presStyleCnt="0"/>
      <dgm:spPr/>
    </dgm:pt>
    <dgm:pt modelId="{2D6B3BF9-F15F-471B-A802-AF4156667A05}" type="pres">
      <dgm:prSet presAssocID="{5FA6C2F9-499F-48E1-844C-9B21497FB44F}" presName="childText" presStyleLbl="conFgAcc1" presStyleIdx="0" presStyleCnt="3">
        <dgm:presLayoutVars>
          <dgm:bulletEnabled val="1"/>
        </dgm:presLayoutVars>
      </dgm:prSet>
      <dgm:spPr/>
    </dgm:pt>
    <dgm:pt modelId="{05C34888-E91C-4658-BD7C-71E79E0017FF}" type="pres">
      <dgm:prSet presAssocID="{28933E97-AEC6-43B5-AEE5-CF2D592F2021}" presName="spaceBetweenRectangles" presStyleCnt="0"/>
      <dgm:spPr/>
    </dgm:pt>
    <dgm:pt modelId="{049B4FE4-821F-41A4-AC5D-20139FEB60DA}" type="pres">
      <dgm:prSet presAssocID="{3261FF53-0714-4D35-8FA7-BB5C30C19639}" presName="parentLin" presStyleCnt="0"/>
      <dgm:spPr/>
    </dgm:pt>
    <dgm:pt modelId="{FCA4F37C-7EAC-49DB-A63B-852C1A8835D9}" type="pres">
      <dgm:prSet presAssocID="{3261FF53-0714-4D35-8FA7-BB5C30C19639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E7B1E6C7-9143-40E0-9CF1-9008E343DA08}" type="pres">
      <dgm:prSet presAssocID="{3261FF53-0714-4D35-8FA7-BB5C30C1963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5E7AD6-A502-4CC4-938E-18D19E0E6D52}" type="pres">
      <dgm:prSet presAssocID="{3261FF53-0714-4D35-8FA7-BB5C30C19639}" presName="negativeSpace" presStyleCnt="0"/>
      <dgm:spPr/>
    </dgm:pt>
    <dgm:pt modelId="{761537A7-2455-41F2-9268-88C3DFB6244E}" type="pres">
      <dgm:prSet presAssocID="{3261FF53-0714-4D35-8FA7-BB5C30C19639}" presName="childText" presStyleLbl="conFgAcc1" presStyleIdx="1" presStyleCnt="3">
        <dgm:presLayoutVars>
          <dgm:bulletEnabled val="1"/>
        </dgm:presLayoutVars>
      </dgm:prSet>
      <dgm:spPr/>
    </dgm:pt>
    <dgm:pt modelId="{5D12435E-482A-4EBF-866C-52DAA0AEEBE6}" type="pres">
      <dgm:prSet presAssocID="{94F5FFEB-D2C8-4044-B1B1-786C2790C261}" presName="spaceBetweenRectangles" presStyleCnt="0"/>
      <dgm:spPr/>
    </dgm:pt>
    <dgm:pt modelId="{58CB7212-8E98-43AC-929F-3EA657F0CE03}" type="pres">
      <dgm:prSet presAssocID="{D5002FE2-AEBA-4362-BB6A-27BAD0973CFF}" presName="parentLin" presStyleCnt="0"/>
      <dgm:spPr/>
    </dgm:pt>
    <dgm:pt modelId="{9CE8B8C6-47A2-421D-9900-01DF5F17F7E1}" type="pres">
      <dgm:prSet presAssocID="{D5002FE2-AEBA-4362-BB6A-27BAD0973CF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452DA0C-D992-4540-8F62-AACCFF946733}" type="pres">
      <dgm:prSet presAssocID="{D5002FE2-AEBA-4362-BB6A-27BAD0973CF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18BCA-5DCB-4AB7-BC0A-D059DA1C8144}" type="pres">
      <dgm:prSet presAssocID="{D5002FE2-AEBA-4362-BB6A-27BAD0973CFF}" presName="negativeSpace" presStyleCnt="0"/>
      <dgm:spPr/>
    </dgm:pt>
    <dgm:pt modelId="{AD959505-1568-4BCE-B5C1-361658CC3EC4}" type="pres">
      <dgm:prSet presAssocID="{D5002FE2-AEBA-4362-BB6A-27BAD0973CF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EA893C7-F937-4D13-9F58-3260C129A3AA}" srcId="{AF92E4E1-49FA-4E11-94E7-3B12515984D1}" destId="{5FA6C2F9-499F-48E1-844C-9B21497FB44F}" srcOrd="0" destOrd="0" parTransId="{ADA8E208-0AD2-4FE9-8B82-CF0B577C11E6}" sibTransId="{28933E97-AEC6-43B5-AEE5-CF2D592F2021}"/>
    <dgm:cxn modelId="{B5603D6F-5C5A-42C8-A566-583917E648D1}" type="presOf" srcId="{AF92E4E1-49FA-4E11-94E7-3B12515984D1}" destId="{DCCE0492-90C4-4FFE-9597-5157F6D831D3}" srcOrd="0" destOrd="0" presId="urn:microsoft.com/office/officeart/2005/8/layout/list1"/>
    <dgm:cxn modelId="{BDBF9815-FB0C-43AF-9B9E-1B7CB1F45A9F}" type="presOf" srcId="{3261FF53-0714-4D35-8FA7-BB5C30C19639}" destId="{E7B1E6C7-9143-40E0-9CF1-9008E343DA08}" srcOrd="1" destOrd="0" presId="urn:microsoft.com/office/officeart/2005/8/layout/list1"/>
    <dgm:cxn modelId="{B1AC5BEF-2DC4-4E6F-B735-5AAC6C300D3A}" type="presOf" srcId="{5FA6C2F9-499F-48E1-844C-9B21497FB44F}" destId="{0C06DC36-5274-4F3E-A90D-6B070BC81CB7}" srcOrd="0" destOrd="0" presId="urn:microsoft.com/office/officeart/2005/8/layout/list1"/>
    <dgm:cxn modelId="{849A35E0-F5DF-4143-990A-401CA733506C}" type="presOf" srcId="{D5002FE2-AEBA-4362-BB6A-27BAD0973CFF}" destId="{8452DA0C-D992-4540-8F62-AACCFF946733}" srcOrd="1" destOrd="0" presId="urn:microsoft.com/office/officeart/2005/8/layout/list1"/>
    <dgm:cxn modelId="{BEC977D1-6F96-419D-9B9F-4C8697804F72}" type="presOf" srcId="{5FA6C2F9-499F-48E1-844C-9B21497FB44F}" destId="{288F2B6F-66F8-4DAB-93DD-BFB8D4F7B7F5}" srcOrd="1" destOrd="0" presId="urn:microsoft.com/office/officeart/2005/8/layout/list1"/>
    <dgm:cxn modelId="{7F50F96C-263D-4076-A916-3FD6C67BEA5A}" srcId="{AF92E4E1-49FA-4E11-94E7-3B12515984D1}" destId="{D5002FE2-AEBA-4362-BB6A-27BAD0973CFF}" srcOrd="2" destOrd="0" parTransId="{B10472A5-A83D-4EE8-A394-6173239B1738}" sibTransId="{D1426DD8-CFA0-4C92-8174-BF7F734E1C45}"/>
    <dgm:cxn modelId="{F77785D1-675D-44AF-A149-4D6A8BCA2419}" type="presOf" srcId="{D5002FE2-AEBA-4362-BB6A-27BAD0973CFF}" destId="{9CE8B8C6-47A2-421D-9900-01DF5F17F7E1}" srcOrd="0" destOrd="0" presId="urn:microsoft.com/office/officeart/2005/8/layout/list1"/>
    <dgm:cxn modelId="{4EB85FC8-667E-4040-B7B1-9A7025786B6B}" type="presOf" srcId="{3261FF53-0714-4D35-8FA7-BB5C30C19639}" destId="{FCA4F37C-7EAC-49DB-A63B-852C1A8835D9}" srcOrd="0" destOrd="0" presId="urn:microsoft.com/office/officeart/2005/8/layout/list1"/>
    <dgm:cxn modelId="{DEE0E354-15A8-4D29-A0E0-428A860E622F}" srcId="{AF92E4E1-49FA-4E11-94E7-3B12515984D1}" destId="{3261FF53-0714-4D35-8FA7-BB5C30C19639}" srcOrd="1" destOrd="0" parTransId="{9597B3BE-79F0-4915-9EDC-4FC384DE2530}" sibTransId="{94F5FFEB-D2C8-4044-B1B1-786C2790C261}"/>
    <dgm:cxn modelId="{9103DB92-03C3-45A8-AA70-024035392CC8}" type="presParOf" srcId="{DCCE0492-90C4-4FFE-9597-5157F6D831D3}" destId="{AA2F1A99-CC4D-4F30-8C8D-C2B399F7476A}" srcOrd="0" destOrd="0" presId="urn:microsoft.com/office/officeart/2005/8/layout/list1"/>
    <dgm:cxn modelId="{8F89DF6F-15FA-404F-B0D7-3B87CD2FA2C1}" type="presParOf" srcId="{AA2F1A99-CC4D-4F30-8C8D-C2B399F7476A}" destId="{0C06DC36-5274-4F3E-A90D-6B070BC81CB7}" srcOrd="0" destOrd="0" presId="urn:microsoft.com/office/officeart/2005/8/layout/list1"/>
    <dgm:cxn modelId="{AF38564D-A928-4672-AEEF-C6074BC3853D}" type="presParOf" srcId="{AA2F1A99-CC4D-4F30-8C8D-C2B399F7476A}" destId="{288F2B6F-66F8-4DAB-93DD-BFB8D4F7B7F5}" srcOrd="1" destOrd="0" presId="urn:microsoft.com/office/officeart/2005/8/layout/list1"/>
    <dgm:cxn modelId="{4B398AEF-A2E6-4829-AB7D-5D4ABCF86E6B}" type="presParOf" srcId="{DCCE0492-90C4-4FFE-9597-5157F6D831D3}" destId="{C4A73E9E-C881-4D3F-86CE-0E191A96C991}" srcOrd="1" destOrd="0" presId="urn:microsoft.com/office/officeart/2005/8/layout/list1"/>
    <dgm:cxn modelId="{3FEE0CE8-0841-46C7-9A88-0852D8157EFB}" type="presParOf" srcId="{DCCE0492-90C4-4FFE-9597-5157F6D831D3}" destId="{2D6B3BF9-F15F-471B-A802-AF4156667A05}" srcOrd="2" destOrd="0" presId="urn:microsoft.com/office/officeart/2005/8/layout/list1"/>
    <dgm:cxn modelId="{085EFA15-B39C-409B-A3BF-DEECA7F562F7}" type="presParOf" srcId="{DCCE0492-90C4-4FFE-9597-5157F6D831D3}" destId="{05C34888-E91C-4658-BD7C-71E79E0017FF}" srcOrd="3" destOrd="0" presId="urn:microsoft.com/office/officeart/2005/8/layout/list1"/>
    <dgm:cxn modelId="{1EADF739-28B3-47F2-9571-FFE1C155688A}" type="presParOf" srcId="{DCCE0492-90C4-4FFE-9597-5157F6D831D3}" destId="{049B4FE4-821F-41A4-AC5D-20139FEB60DA}" srcOrd="4" destOrd="0" presId="urn:microsoft.com/office/officeart/2005/8/layout/list1"/>
    <dgm:cxn modelId="{3D6CE451-FB72-4B8B-BE3B-F659E0934713}" type="presParOf" srcId="{049B4FE4-821F-41A4-AC5D-20139FEB60DA}" destId="{FCA4F37C-7EAC-49DB-A63B-852C1A8835D9}" srcOrd="0" destOrd="0" presId="urn:microsoft.com/office/officeart/2005/8/layout/list1"/>
    <dgm:cxn modelId="{95A838E2-67D3-41D1-81B9-C4976925AA75}" type="presParOf" srcId="{049B4FE4-821F-41A4-AC5D-20139FEB60DA}" destId="{E7B1E6C7-9143-40E0-9CF1-9008E343DA08}" srcOrd="1" destOrd="0" presId="urn:microsoft.com/office/officeart/2005/8/layout/list1"/>
    <dgm:cxn modelId="{C3C62D92-DE00-4739-B9FD-5D481281652A}" type="presParOf" srcId="{DCCE0492-90C4-4FFE-9597-5157F6D831D3}" destId="{D15E7AD6-A502-4CC4-938E-18D19E0E6D52}" srcOrd="5" destOrd="0" presId="urn:microsoft.com/office/officeart/2005/8/layout/list1"/>
    <dgm:cxn modelId="{7F10AF7D-73FE-4A70-B350-C033E69DA7EF}" type="presParOf" srcId="{DCCE0492-90C4-4FFE-9597-5157F6D831D3}" destId="{761537A7-2455-41F2-9268-88C3DFB6244E}" srcOrd="6" destOrd="0" presId="urn:microsoft.com/office/officeart/2005/8/layout/list1"/>
    <dgm:cxn modelId="{028A49B6-A969-486D-8A07-FF6FEB0AEE40}" type="presParOf" srcId="{DCCE0492-90C4-4FFE-9597-5157F6D831D3}" destId="{5D12435E-482A-4EBF-866C-52DAA0AEEBE6}" srcOrd="7" destOrd="0" presId="urn:microsoft.com/office/officeart/2005/8/layout/list1"/>
    <dgm:cxn modelId="{F098C348-125E-4765-95FF-5A41314F25E8}" type="presParOf" srcId="{DCCE0492-90C4-4FFE-9597-5157F6D831D3}" destId="{58CB7212-8E98-43AC-929F-3EA657F0CE03}" srcOrd="8" destOrd="0" presId="urn:microsoft.com/office/officeart/2005/8/layout/list1"/>
    <dgm:cxn modelId="{3D095472-25C8-4940-9C0F-8A6105E1915C}" type="presParOf" srcId="{58CB7212-8E98-43AC-929F-3EA657F0CE03}" destId="{9CE8B8C6-47A2-421D-9900-01DF5F17F7E1}" srcOrd="0" destOrd="0" presId="urn:microsoft.com/office/officeart/2005/8/layout/list1"/>
    <dgm:cxn modelId="{33BFA857-C9B8-4EF7-88FB-C3C495C5519B}" type="presParOf" srcId="{58CB7212-8E98-43AC-929F-3EA657F0CE03}" destId="{8452DA0C-D992-4540-8F62-AACCFF946733}" srcOrd="1" destOrd="0" presId="urn:microsoft.com/office/officeart/2005/8/layout/list1"/>
    <dgm:cxn modelId="{F715B7B8-8831-4CA1-AE75-6F8BEDF2EF14}" type="presParOf" srcId="{DCCE0492-90C4-4FFE-9597-5157F6D831D3}" destId="{EDA18BCA-5DCB-4AB7-BC0A-D059DA1C8144}" srcOrd="9" destOrd="0" presId="urn:microsoft.com/office/officeart/2005/8/layout/list1"/>
    <dgm:cxn modelId="{F9C44CE1-4594-4BB8-A853-D76A7403ABA0}" type="presParOf" srcId="{DCCE0492-90C4-4FFE-9597-5157F6D831D3}" destId="{AD959505-1568-4BCE-B5C1-361658CC3EC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75C0B90-2BEC-4897-9684-C39C6C680D43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7A0BD2-4D5B-4F74-B2C2-C2558B95645A}">
      <dgm:prSet phldrT="[Текст]"/>
      <dgm:spPr/>
      <dgm:t>
        <a:bodyPr/>
        <a:lstStyle/>
        <a:p>
          <a:r>
            <a:rPr lang="ru-RU" dirty="0" smtClean="0"/>
            <a:t>Социальная сфера</a:t>
          </a:r>
          <a:endParaRPr lang="ru-RU" dirty="0"/>
        </a:p>
      </dgm:t>
    </dgm:pt>
    <dgm:pt modelId="{197808F3-A93C-4E50-8B15-E2D58CAA416D}" type="parTrans" cxnId="{0CD45B4F-4B69-469D-AB0B-B948D5D6DDD4}">
      <dgm:prSet/>
      <dgm:spPr/>
      <dgm:t>
        <a:bodyPr/>
        <a:lstStyle/>
        <a:p>
          <a:endParaRPr lang="ru-RU"/>
        </a:p>
      </dgm:t>
    </dgm:pt>
    <dgm:pt modelId="{2A196FCB-8816-4C0C-8FD4-B9AA26109FC9}" type="sibTrans" cxnId="{0CD45B4F-4B69-469D-AB0B-B948D5D6DDD4}">
      <dgm:prSet/>
      <dgm:spPr/>
      <dgm:t>
        <a:bodyPr/>
        <a:lstStyle/>
        <a:p>
          <a:endParaRPr lang="ru-RU"/>
        </a:p>
      </dgm:t>
    </dgm:pt>
    <dgm:pt modelId="{755A76C0-801F-4223-B92A-D01BBEEC4ADF}">
      <dgm:prSet phldrT="[Текст]"/>
      <dgm:spPr/>
      <dgm:t>
        <a:bodyPr/>
        <a:lstStyle/>
        <a:p>
          <a:r>
            <a:rPr lang="ru-RU" dirty="0" smtClean="0"/>
            <a:t>Культура –          </a:t>
          </a:r>
          <a:r>
            <a:rPr lang="ru-RU" dirty="0" smtClean="0"/>
            <a:t>6 520,5 тыс</a:t>
          </a:r>
          <a:r>
            <a:rPr lang="ru-RU" dirty="0" smtClean="0"/>
            <a:t>. руб.</a:t>
          </a:r>
          <a:endParaRPr lang="ru-RU" dirty="0"/>
        </a:p>
      </dgm:t>
    </dgm:pt>
    <dgm:pt modelId="{A953BD43-5E24-4458-AFF1-5FA4A109FF64}" type="parTrans" cxnId="{171E795A-435D-4469-BA54-6F09F5823D62}">
      <dgm:prSet/>
      <dgm:spPr/>
      <dgm:t>
        <a:bodyPr/>
        <a:lstStyle/>
        <a:p>
          <a:endParaRPr lang="ru-RU"/>
        </a:p>
      </dgm:t>
    </dgm:pt>
    <dgm:pt modelId="{A8A1375D-E8C0-4EE5-B920-BC20C973C98C}" type="sibTrans" cxnId="{171E795A-435D-4469-BA54-6F09F5823D62}">
      <dgm:prSet/>
      <dgm:spPr/>
      <dgm:t>
        <a:bodyPr/>
        <a:lstStyle/>
        <a:p>
          <a:endParaRPr lang="ru-RU"/>
        </a:p>
      </dgm:t>
    </dgm:pt>
    <dgm:pt modelId="{55BE0C83-A92D-495F-B814-E46375AEDBBB}">
      <dgm:prSet phldrT="[Текст]"/>
      <dgm:spPr/>
      <dgm:t>
        <a:bodyPr/>
        <a:lstStyle/>
        <a:p>
          <a:r>
            <a:rPr lang="ru-RU" dirty="0" smtClean="0"/>
            <a:t>Социальная политика –    </a:t>
          </a:r>
          <a:r>
            <a:rPr lang="ru-RU" dirty="0" smtClean="0"/>
            <a:t>392,8 </a:t>
          </a:r>
          <a:r>
            <a:rPr lang="ru-RU" dirty="0" smtClean="0"/>
            <a:t>тыс. руб.</a:t>
          </a:r>
          <a:endParaRPr lang="ru-RU" dirty="0"/>
        </a:p>
      </dgm:t>
    </dgm:pt>
    <dgm:pt modelId="{A7AB2DC9-EBA2-4DDA-A8F0-1F60587516E5}" type="parTrans" cxnId="{74E0DD21-7C49-4BB1-8E11-1C3B60C41603}">
      <dgm:prSet/>
      <dgm:spPr/>
      <dgm:t>
        <a:bodyPr/>
        <a:lstStyle/>
        <a:p>
          <a:endParaRPr lang="ru-RU"/>
        </a:p>
      </dgm:t>
    </dgm:pt>
    <dgm:pt modelId="{FFEC0720-4E18-4C34-ADC8-E95623555B30}" type="sibTrans" cxnId="{74E0DD21-7C49-4BB1-8E11-1C3B60C41603}">
      <dgm:prSet/>
      <dgm:spPr/>
      <dgm:t>
        <a:bodyPr/>
        <a:lstStyle/>
        <a:p>
          <a:endParaRPr lang="ru-RU"/>
        </a:p>
      </dgm:t>
    </dgm:pt>
    <dgm:pt modelId="{5D486777-A9C8-4FE2-8065-5D49768F3775}">
      <dgm:prSet phldrT="[Текст]"/>
      <dgm:spPr/>
      <dgm:t>
        <a:bodyPr/>
        <a:lstStyle/>
        <a:p>
          <a:r>
            <a:rPr lang="ru-RU" dirty="0" smtClean="0"/>
            <a:t>Образование – </a:t>
          </a:r>
          <a:r>
            <a:rPr lang="ru-RU" dirty="0" smtClean="0"/>
            <a:t>10,0 </a:t>
          </a:r>
          <a:r>
            <a:rPr lang="ru-RU" dirty="0" smtClean="0"/>
            <a:t>тыс. руб.</a:t>
          </a:r>
          <a:endParaRPr lang="ru-RU" dirty="0"/>
        </a:p>
      </dgm:t>
    </dgm:pt>
    <dgm:pt modelId="{047F8E07-982A-4DFE-95E7-E47487E757FB}" type="parTrans" cxnId="{4D0514A9-C94B-4BE1-8847-7EC1D9747635}">
      <dgm:prSet/>
      <dgm:spPr/>
      <dgm:t>
        <a:bodyPr/>
        <a:lstStyle/>
        <a:p>
          <a:endParaRPr lang="ru-RU"/>
        </a:p>
      </dgm:t>
    </dgm:pt>
    <dgm:pt modelId="{C12AD09D-1984-41DB-BD6B-AFE548AD5D43}" type="sibTrans" cxnId="{4D0514A9-C94B-4BE1-8847-7EC1D9747635}">
      <dgm:prSet/>
      <dgm:spPr/>
      <dgm:t>
        <a:bodyPr/>
        <a:lstStyle/>
        <a:p>
          <a:endParaRPr lang="ru-RU"/>
        </a:p>
      </dgm:t>
    </dgm:pt>
    <dgm:pt modelId="{C5BDFA04-16B6-462D-AA63-F5EF2215BD43}" type="pres">
      <dgm:prSet presAssocID="{075C0B90-2BEC-4897-9684-C39C6C680D43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BD7F4EC-9188-40E9-BB8F-7B09F428678E}" type="pres">
      <dgm:prSet presAssocID="{1F7A0BD2-4D5B-4F74-B2C2-C2558B95645A}" presName="singleCycle" presStyleCnt="0"/>
      <dgm:spPr/>
    </dgm:pt>
    <dgm:pt modelId="{9B135BF7-C0A9-4ED3-9397-AFAC70D4090A}" type="pres">
      <dgm:prSet presAssocID="{1F7A0BD2-4D5B-4F74-B2C2-C2558B95645A}" presName="singleCenter" presStyleLbl="node1" presStyleIdx="0" presStyleCnt="4" custLinFactNeighborX="253" custLinFactNeighborY="594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8E8CE089-CAE2-4236-9B6C-0C6771D5FFFB}" type="pres">
      <dgm:prSet presAssocID="{A953BD43-5E24-4458-AFF1-5FA4A109FF64}" presName="Name56" presStyleLbl="parChTrans1D2" presStyleIdx="0" presStyleCnt="3"/>
      <dgm:spPr/>
      <dgm:t>
        <a:bodyPr/>
        <a:lstStyle/>
        <a:p>
          <a:endParaRPr lang="ru-RU"/>
        </a:p>
      </dgm:t>
    </dgm:pt>
    <dgm:pt modelId="{04FBFF2D-A573-46DC-9AF7-64856AF89C26}" type="pres">
      <dgm:prSet presAssocID="{755A76C0-801F-4223-B92A-D01BBEEC4ADF}" presName="text0" presStyleLbl="node1" presStyleIdx="1" presStyleCnt="4" custScaleX="313935" custRadScaleRad="47473" custRadScaleInc="-10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54077C-AC57-4CCD-A584-756322FCEA68}" type="pres">
      <dgm:prSet presAssocID="{A7AB2DC9-EBA2-4DDA-A8F0-1F60587516E5}" presName="Name56" presStyleLbl="parChTrans1D2" presStyleIdx="1" presStyleCnt="3"/>
      <dgm:spPr/>
      <dgm:t>
        <a:bodyPr/>
        <a:lstStyle/>
        <a:p>
          <a:endParaRPr lang="ru-RU"/>
        </a:p>
      </dgm:t>
    </dgm:pt>
    <dgm:pt modelId="{8CAA62E3-E3F9-4B40-B388-50D31657B63F}" type="pres">
      <dgm:prSet presAssocID="{55BE0C83-A92D-495F-B814-E46375AEDBBB}" presName="text0" presStyleLbl="node1" presStyleIdx="2" presStyleCnt="4" custScaleX="2224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902A3E-E9AC-4808-8C43-90D8B0D5FAC2}" type="pres">
      <dgm:prSet presAssocID="{047F8E07-982A-4DFE-95E7-E47487E757FB}" presName="Name56" presStyleLbl="parChTrans1D2" presStyleIdx="2" presStyleCnt="3"/>
      <dgm:spPr/>
      <dgm:t>
        <a:bodyPr/>
        <a:lstStyle/>
        <a:p>
          <a:endParaRPr lang="ru-RU"/>
        </a:p>
      </dgm:t>
    </dgm:pt>
    <dgm:pt modelId="{C172BBC9-A18C-447E-AFF0-EC48807F5CD7}" type="pres">
      <dgm:prSet presAssocID="{5D486777-A9C8-4FE2-8065-5D49768F3775}" presName="text0" presStyleLbl="node1" presStyleIdx="3" presStyleCnt="4" custScaleX="212843" custRadScaleRad="96059" custRadScaleInc="-1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74E262-4DE9-47CC-B929-F2CD6CF27584}" type="presOf" srcId="{A953BD43-5E24-4458-AFF1-5FA4A109FF64}" destId="{8E8CE089-CAE2-4236-9B6C-0C6771D5FFFB}" srcOrd="0" destOrd="0" presId="urn:microsoft.com/office/officeart/2008/layout/RadialCluster"/>
    <dgm:cxn modelId="{CF17BBB1-7B47-4286-8E6C-D9A28F2F2D5B}" type="presOf" srcId="{047F8E07-982A-4DFE-95E7-E47487E757FB}" destId="{CE902A3E-E9AC-4808-8C43-90D8B0D5FAC2}" srcOrd="0" destOrd="0" presId="urn:microsoft.com/office/officeart/2008/layout/RadialCluster"/>
    <dgm:cxn modelId="{0CD45B4F-4B69-469D-AB0B-B948D5D6DDD4}" srcId="{075C0B90-2BEC-4897-9684-C39C6C680D43}" destId="{1F7A0BD2-4D5B-4F74-B2C2-C2558B95645A}" srcOrd="0" destOrd="0" parTransId="{197808F3-A93C-4E50-8B15-E2D58CAA416D}" sibTransId="{2A196FCB-8816-4C0C-8FD4-B9AA26109FC9}"/>
    <dgm:cxn modelId="{4D0514A9-C94B-4BE1-8847-7EC1D9747635}" srcId="{1F7A0BD2-4D5B-4F74-B2C2-C2558B95645A}" destId="{5D486777-A9C8-4FE2-8065-5D49768F3775}" srcOrd="2" destOrd="0" parTransId="{047F8E07-982A-4DFE-95E7-E47487E757FB}" sibTransId="{C12AD09D-1984-41DB-BD6B-AFE548AD5D43}"/>
    <dgm:cxn modelId="{50DC3083-8C4B-4646-AAD1-2084AEEE86FA}" type="presOf" srcId="{075C0B90-2BEC-4897-9684-C39C6C680D43}" destId="{C5BDFA04-16B6-462D-AA63-F5EF2215BD43}" srcOrd="0" destOrd="0" presId="urn:microsoft.com/office/officeart/2008/layout/RadialCluster"/>
    <dgm:cxn modelId="{29526589-7B0C-4E47-B0CE-243311F7DCE2}" type="presOf" srcId="{55BE0C83-A92D-495F-B814-E46375AEDBBB}" destId="{8CAA62E3-E3F9-4B40-B388-50D31657B63F}" srcOrd="0" destOrd="0" presId="urn:microsoft.com/office/officeart/2008/layout/RadialCluster"/>
    <dgm:cxn modelId="{5434711A-6FAD-4FEF-A459-17FCCC970921}" type="presOf" srcId="{5D486777-A9C8-4FE2-8065-5D49768F3775}" destId="{C172BBC9-A18C-447E-AFF0-EC48807F5CD7}" srcOrd="0" destOrd="0" presId="urn:microsoft.com/office/officeart/2008/layout/RadialCluster"/>
    <dgm:cxn modelId="{37896D09-CF57-4FAA-9FF8-D1600A72866D}" type="presOf" srcId="{755A76C0-801F-4223-B92A-D01BBEEC4ADF}" destId="{04FBFF2D-A573-46DC-9AF7-64856AF89C26}" srcOrd="0" destOrd="0" presId="urn:microsoft.com/office/officeart/2008/layout/RadialCluster"/>
    <dgm:cxn modelId="{88909976-88AF-495E-B2ED-29AA13AB5AE9}" type="presOf" srcId="{A7AB2DC9-EBA2-4DDA-A8F0-1F60587516E5}" destId="{0854077C-AC57-4CCD-A584-756322FCEA68}" srcOrd="0" destOrd="0" presId="urn:microsoft.com/office/officeart/2008/layout/RadialCluster"/>
    <dgm:cxn modelId="{74E0DD21-7C49-4BB1-8E11-1C3B60C41603}" srcId="{1F7A0BD2-4D5B-4F74-B2C2-C2558B95645A}" destId="{55BE0C83-A92D-495F-B814-E46375AEDBBB}" srcOrd="1" destOrd="0" parTransId="{A7AB2DC9-EBA2-4DDA-A8F0-1F60587516E5}" sibTransId="{FFEC0720-4E18-4C34-ADC8-E95623555B30}"/>
    <dgm:cxn modelId="{8F8D27DC-B54A-4CDF-89F8-8557E97BD84D}" type="presOf" srcId="{1F7A0BD2-4D5B-4F74-B2C2-C2558B95645A}" destId="{9B135BF7-C0A9-4ED3-9397-AFAC70D4090A}" srcOrd="0" destOrd="0" presId="urn:microsoft.com/office/officeart/2008/layout/RadialCluster"/>
    <dgm:cxn modelId="{171E795A-435D-4469-BA54-6F09F5823D62}" srcId="{1F7A0BD2-4D5B-4F74-B2C2-C2558B95645A}" destId="{755A76C0-801F-4223-B92A-D01BBEEC4ADF}" srcOrd="0" destOrd="0" parTransId="{A953BD43-5E24-4458-AFF1-5FA4A109FF64}" sibTransId="{A8A1375D-E8C0-4EE5-B920-BC20C973C98C}"/>
    <dgm:cxn modelId="{3E9EA70D-DE12-4010-9800-677C65777938}" type="presParOf" srcId="{C5BDFA04-16B6-462D-AA63-F5EF2215BD43}" destId="{BBD7F4EC-9188-40E9-BB8F-7B09F428678E}" srcOrd="0" destOrd="0" presId="urn:microsoft.com/office/officeart/2008/layout/RadialCluster"/>
    <dgm:cxn modelId="{543994D1-0EC6-4085-92FE-DBE0B4BC0680}" type="presParOf" srcId="{BBD7F4EC-9188-40E9-BB8F-7B09F428678E}" destId="{9B135BF7-C0A9-4ED3-9397-AFAC70D4090A}" srcOrd="0" destOrd="0" presId="urn:microsoft.com/office/officeart/2008/layout/RadialCluster"/>
    <dgm:cxn modelId="{8DFCD96C-611E-4E4D-ADEF-7109B189D13E}" type="presParOf" srcId="{BBD7F4EC-9188-40E9-BB8F-7B09F428678E}" destId="{8E8CE089-CAE2-4236-9B6C-0C6771D5FFFB}" srcOrd="1" destOrd="0" presId="urn:microsoft.com/office/officeart/2008/layout/RadialCluster"/>
    <dgm:cxn modelId="{7D1083AD-F9B9-49BB-99BE-5CA9A8BEE538}" type="presParOf" srcId="{BBD7F4EC-9188-40E9-BB8F-7B09F428678E}" destId="{04FBFF2D-A573-46DC-9AF7-64856AF89C26}" srcOrd="2" destOrd="0" presId="urn:microsoft.com/office/officeart/2008/layout/RadialCluster"/>
    <dgm:cxn modelId="{1EFEBCDB-C8A8-44C4-81DD-A3BBE34DF406}" type="presParOf" srcId="{BBD7F4EC-9188-40E9-BB8F-7B09F428678E}" destId="{0854077C-AC57-4CCD-A584-756322FCEA68}" srcOrd="3" destOrd="0" presId="urn:microsoft.com/office/officeart/2008/layout/RadialCluster"/>
    <dgm:cxn modelId="{AC4715CB-BF58-4295-87C2-DF3A88961165}" type="presParOf" srcId="{BBD7F4EC-9188-40E9-BB8F-7B09F428678E}" destId="{8CAA62E3-E3F9-4B40-B388-50D31657B63F}" srcOrd="4" destOrd="0" presId="urn:microsoft.com/office/officeart/2008/layout/RadialCluster"/>
    <dgm:cxn modelId="{23957251-BADB-42BC-BB6B-49F180EE6AF2}" type="presParOf" srcId="{BBD7F4EC-9188-40E9-BB8F-7B09F428678E}" destId="{CE902A3E-E9AC-4808-8C43-90D8B0D5FAC2}" srcOrd="5" destOrd="0" presId="urn:microsoft.com/office/officeart/2008/layout/RadialCluster"/>
    <dgm:cxn modelId="{BAAFC3B5-4371-496C-88A7-C320BBFF40B2}" type="presParOf" srcId="{BBD7F4EC-9188-40E9-BB8F-7B09F428678E}" destId="{C172BBC9-A18C-447E-AFF0-EC48807F5CD7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B3E1C5-2D46-4A7F-A028-20435C3D11DD}">
      <dsp:nvSpPr>
        <dsp:cNvPr id="0" name=""/>
        <dsp:cNvSpPr/>
      </dsp:nvSpPr>
      <dsp:spPr>
        <a:xfrm>
          <a:off x="0" y="55185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ADD1E6-F0EB-46AC-A17A-1787FAF70A43}">
      <dsp:nvSpPr>
        <dsp:cNvPr id="0" name=""/>
        <dsp:cNvSpPr/>
      </dsp:nvSpPr>
      <dsp:spPr>
        <a:xfrm>
          <a:off x="370383" y="19075"/>
          <a:ext cx="5877915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/>
            <a:t>С 1 января </a:t>
          </a:r>
          <a:r>
            <a:rPr lang="ru-RU" sz="1400" i="1" kern="1200" dirty="0" smtClean="0"/>
            <a:t>2024 </a:t>
          </a:r>
          <a:r>
            <a:rPr lang="ru-RU" sz="1400" i="1" kern="1200" dirty="0" smtClean="0"/>
            <a:t>года запланировано повышение минимального размера оплаты труда МРОТ на 16,6 процентов до </a:t>
          </a:r>
          <a:r>
            <a:rPr lang="ru-RU" sz="1400" i="1" kern="1200" dirty="0" smtClean="0"/>
            <a:t>19 242,00 рубля </a:t>
          </a:r>
          <a:r>
            <a:rPr lang="ru-RU" sz="1400" i="1" kern="1200" dirty="0" smtClean="0"/>
            <a:t>(в </a:t>
          </a:r>
          <a:r>
            <a:rPr lang="ru-RU" sz="1400" i="1" kern="1200" dirty="0" smtClean="0"/>
            <a:t>2023 </a:t>
          </a:r>
          <a:r>
            <a:rPr lang="ru-RU" sz="1400" i="1" kern="1200" dirty="0" smtClean="0"/>
            <a:t>г было – 19 242 рубля</a:t>
          </a:r>
          <a:r>
            <a:rPr lang="ru-RU" sz="1400" kern="1200" dirty="0" smtClean="0"/>
            <a:t>) </a:t>
          </a:r>
          <a:endParaRPr lang="ru-RU" sz="1400" kern="1200" dirty="0"/>
        </a:p>
      </dsp:txBody>
      <dsp:txXfrm>
        <a:off x="423702" y="72394"/>
        <a:ext cx="5771277" cy="985602"/>
      </dsp:txXfrm>
    </dsp:sp>
    <dsp:sp modelId="{88E93EF4-D062-4FD5-9049-100237C6740A}">
      <dsp:nvSpPr>
        <dsp:cNvPr id="0" name=""/>
        <dsp:cNvSpPr/>
      </dsp:nvSpPr>
      <dsp:spPr>
        <a:xfrm>
          <a:off x="0" y="223017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368780-2CE6-471F-868B-C23013585FB7}">
      <dsp:nvSpPr>
        <dsp:cNvPr id="0" name=""/>
        <dsp:cNvSpPr/>
      </dsp:nvSpPr>
      <dsp:spPr>
        <a:xfrm>
          <a:off x="361950" y="1684059"/>
          <a:ext cx="647084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/>
            <a:t>С 1 октября </a:t>
          </a:r>
          <a:r>
            <a:rPr lang="ru-RU" sz="1400" i="1" kern="1200" dirty="0" smtClean="0"/>
            <a:t>2024 </a:t>
          </a:r>
          <a:r>
            <a:rPr lang="ru-RU" sz="1400" i="1" kern="1200" dirty="0" smtClean="0"/>
            <a:t>года на 4,0 процента (на прогнозный уровень инфляции) повышение оплаты труда, в части индексации </a:t>
          </a:r>
          <a:r>
            <a:rPr lang="ru-RU" sz="1400" i="1" kern="1200" dirty="0" smtClean="0"/>
            <a:t>технического </a:t>
          </a:r>
          <a:r>
            <a:rPr lang="ru-RU" sz="1400" i="1" kern="1200" dirty="0" smtClean="0"/>
            <a:t>и обслуживающего персонала органов местного самоуправления, должностных окладов работников бюджетных учреждений</a:t>
          </a:r>
          <a:endParaRPr lang="ru-RU" sz="1400" i="1" kern="1200" dirty="0"/>
        </a:p>
      </dsp:txBody>
      <dsp:txXfrm>
        <a:off x="415269" y="1737378"/>
        <a:ext cx="6364202" cy="985602"/>
      </dsp:txXfrm>
    </dsp:sp>
    <dsp:sp modelId="{80F490B2-1023-4D76-9433-AD3BF4E6022E}">
      <dsp:nvSpPr>
        <dsp:cNvPr id="0" name=""/>
        <dsp:cNvSpPr/>
      </dsp:nvSpPr>
      <dsp:spPr>
        <a:xfrm>
          <a:off x="0" y="390849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154343-3577-4A52-ABDD-533A4FA77BD9}">
      <dsp:nvSpPr>
        <dsp:cNvPr id="0" name=""/>
        <dsp:cNvSpPr/>
      </dsp:nvSpPr>
      <dsp:spPr>
        <a:xfrm>
          <a:off x="298377" y="3403447"/>
          <a:ext cx="5931426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i="1" kern="1200" dirty="0" smtClean="0"/>
            <a:t>С 1 января </a:t>
          </a:r>
          <a:r>
            <a:rPr lang="ru-RU" sz="1400" i="1" kern="1200" dirty="0" smtClean="0"/>
            <a:t>2024 </a:t>
          </a:r>
          <a:r>
            <a:rPr lang="ru-RU" sz="1400" i="1" kern="1200" dirty="0" smtClean="0"/>
            <a:t>года согласно Майского указа Президента Российской Федерации повышается среднемесячная заработная плата работников культуры, на </a:t>
          </a:r>
          <a:r>
            <a:rPr lang="ru-RU" sz="1400" i="1" kern="1200" dirty="0" smtClean="0"/>
            <a:t>2024 </a:t>
          </a:r>
          <a:r>
            <a:rPr lang="ru-RU" sz="1400" i="1" kern="1200" dirty="0" smtClean="0"/>
            <a:t>год – </a:t>
          </a:r>
          <a:r>
            <a:rPr lang="ru-RU" sz="1400" i="1" kern="1200" dirty="0" smtClean="0"/>
            <a:t>41718,2 </a:t>
          </a:r>
          <a:r>
            <a:rPr lang="ru-RU" sz="1400" i="1" kern="1200" dirty="0" smtClean="0"/>
            <a:t>рублей, </a:t>
          </a:r>
          <a:r>
            <a:rPr lang="ru-RU" sz="1400" i="1" kern="1200" dirty="0" smtClean="0"/>
            <a:t>на2025 </a:t>
          </a:r>
          <a:r>
            <a:rPr lang="ru-RU" sz="1400" i="1" kern="1200" dirty="0" smtClean="0"/>
            <a:t>– </a:t>
          </a:r>
          <a:r>
            <a:rPr lang="ru-RU" sz="1400" i="1" kern="1200" dirty="0" smtClean="0"/>
            <a:t>44638,5 </a:t>
          </a:r>
          <a:r>
            <a:rPr lang="ru-RU" sz="1400" i="1" kern="1200" dirty="0" smtClean="0"/>
            <a:t>рублей, на </a:t>
          </a:r>
          <a:r>
            <a:rPr lang="ru-RU" sz="1400" i="1" kern="1200" dirty="0" smtClean="0"/>
            <a:t>2026 </a:t>
          </a:r>
          <a:r>
            <a:rPr lang="ru-RU" sz="1400" i="1" kern="1200" dirty="0" smtClean="0"/>
            <a:t>– </a:t>
          </a:r>
          <a:r>
            <a:rPr lang="ru-RU" sz="1400" i="1" kern="1200" dirty="0" smtClean="0"/>
            <a:t>47584,6</a:t>
          </a:r>
          <a:endParaRPr lang="ru-RU" sz="1400" i="1" kern="1200" dirty="0"/>
        </a:p>
      </dsp:txBody>
      <dsp:txXfrm>
        <a:off x="351696" y="3456766"/>
        <a:ext cx="5824788" cy="985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596F8-70D5-484D-AAC5-29BF5214A9C8}">
      <dsp:nvSpPr>
        <dsp:cNvPr id="0" name=""/>
        <dsp:cNvSpPr/>
      </dsp:nvSpPr>
      <dsp:spPr>
        <a:xfrm>
          <a:off x="629654" y="0"/>
          <a:ext cx="5979690" cy="5979690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AB3F7-80CC-4569-85B0-B919FC21BAC7}">
      <dsp:nvSpPr>
        <dsp:cNvPr id="0" name=""/>
        <dsp:cNvSpPr/>
      </dsp:nvSpPr>
      <dsp:spPr>
        <a:xfrm>
          <a:off x="1197725" y="56807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В приоритетном порядке обеспечено планирование первоочередных социально значимых расходов, на заработную плату, уплату налогов, коммунальных платежей, приобретение котельно-печного топлива</a:t>
          </a:r>
          <a:endParaRPr lang="ru-RU" sz="1200" i="1" kern="1200" dirty="0"/>
        </a:p>
      </dsp:txBody>
      <dsp:txXfrm>
        <a:off x="1311568" y="681913"/>
        <a:ext cx="2104393" cy="2104393"/>
      </dsp:txXfrm>
    </dsp:sp>
    <dsp:sp modelId="{E693EED8-242A-41D6-96D9-9C2FA68404B3}">
      <dsp:nvSpPr>
        <dsp:cNvPr id="0" name=""/>
        <dsp:cNvSpPr/>
      </dsp:nvSpPr>
      <dsp:spPr>
        <a:xfrm>
          <a:off x="3709195" y="56807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Отсутствие просроченной кредиторской задолженности по расходам бюджета </a:t>
          </a:r>
          <a:r>
            <a:rPr lang="ru-RU" sz="1200" i="1" kern="1200" dirty="0" err="1" smtClean="0"/>
            <a:t>Волошинского</a:t>
          </a:r>
          <a:r>
            <a:rPr lang="ru-RU" sz="1200" i="1" kern="1200" dirty="0" smtClean="0"/>
            <a:t> сельского поселения Миллеровского района на </a:t>
          </a:r>
          <a:r>
            <a:rPr lang="ru-RU" sz="1200" i="1" kern="1200" dirty="0" smtClean="0"/>
            <a:t>2024– 2026 годы</a:t>
          </a:r>
          <a:endParaRPr lang="ru-RU" sz="1200" i="1" kern="1200" dirty="0"/>
        </a:p>
      </dsp:txBody>
      <dsp:txXfrm>
        <a:off x="3823038" y="681913"/>
        <a:ext cx="2104393" cy="2104393"/>
      </dsp:txXfrm>
    </dsp:sp>
    <dsp:sp modelId="{8A4D8048-6013-4B2F-9768-937D3F191B86}">
      <dsp:nvSpPr>
        <dsp:cNvPr id="0" name=""/>
        <dsp:cNvSpPr/>
      </dsp:nvSpPr>
      <dsp:spPr>
        <a:xfrm>
          <a:off x="1197725" y="307954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Соблюдение финансовой дисциплины, с учетом выполнения обязательств, предусмотренных Соглашением о предоставлении дотаций</a:t>
          </a:r>
          <a:endParaRPr lang="ru-RU" sz="1200" i="1" kern="1200" dirty="0"/>
        </a:p>
      </dsp:txBody>
      <dsp:txXfrm>
        <a:off x="1311568" y="3193383"/>
        <a:ext cx="2104393" cy="2104393"/>
      </dsp:txXfrm>
    </dsp:sp>
    <dsp:sp modelId="{6B8BB8E9-29F0-4D52-A38B-588715C7D3CA}">
      <dsp:nvSpPr>
        <dsp:cNvPr id="0" name=""/>
        <dsp:cNvSpPr/>
      </dsp:nvSpPr>
      <dsp:spPr>
        <a:xfrm>
          <a:off x="3709195" y="3079540"/>
          <a:ext cx="2332079" cy="23320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i="1" kern="1200" dirty="0" smtClean="0"/>
            <a:t>Обеспечение сбалансированности бюджета </a:t>
          </a:r>
          <a:r>
            <a:rPr lang="ru-RU" sz="1200" i="1" kern="1200" dirty="0" err="1" smtClean="0"/>
            <a:t>Волошинского</a:t>
          </a:r>
          <a:r>
            <a:rPr lang="ru-RU" sz="1200" i="1" kern="1200" dirty="0" smtClean="0"/>
            <a:t> сельского поселения Миллеровского района на </a:t>
          </a:r>
          <a:r>
            <a:rPr lang="ru-RU" sz="1200" i="1" kern="1200" dirty="0" smtClean="0"/>
            <a:t>2024 </a:t>
          </a:r>
          <a:r>
            <a:rPr lang="ru-RU" sz="1200" i="1" kern="1200" dirty="0" smtClean="0"/>
            <a:t>- </a:t>
          </a:r>
          <a:r>
            <a:rPr lang="ru-RU" sz="1200" i="1" kern="1200" dirty="0" smtClean="0"/>
            <a:t>2026годы</a:t>
          </a:r>
          <a:endParaRPr lang="ru-RU" sz="1200" i="1" kern="1200" dirty="0"/>
        </a:p>
      </dsp:txBody>
      <dsp:txXfrm>
        <a:off x="3823038" y="3193383"/>
        <a:ext cx="2104393" cy="21043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B33FE-C6C4-4FE6-B3D1-95490658E669}">
      <dsp:nvSpPr>
        <dsp:cNvPr id="0" name=""/>
        <dsp:cNvSpPr/>
      </dsp:nvSpPr>
      <dsp:spPr>
        <a:xfrm rot="5400000">
          <a:off x="61244" y="1232300"/>
          <a:ext cx="884618" cy="10071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18BF2-D6FD-4769-BC7B-BE5E89E97E37}">
      <dsp:nvSpPr>
        <dsp:cNvPr id="0" name=""/>
        <dsp:cNvSpPr/>
      </dsp:nvSpPr>
      <dsp:spPr>
        <a:xfrm>
          <a:off x="0" y="115857"/>
          <a:ext cx="3149503" cy="104237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01.01.2022 – 13 890 руб</a:t>
          </a: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894" y="166751"/>
        <a:ext cx="3047715" cy="940587"/>
      </dsp:txXfrm>
    </dsp:sp>
    <dsp:sp modelId="{DF2AC496-01A8-4083-B08B-85B6BEB48ED9}">
      <dsp:nvSpPr>
        <dsp:cNvPr id="0" name=""/>
        <dsp:cNvSpPr/>
      </dsp:nvSpPr>
      <dsp:spPr>
        <a:xfrm>
          <a:off x="2827944" y="126085"/>
          <a:ext cx="1083085" cy="842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ECE53C-946D-42E5-AE86-D0B1017DDF05}">
      <dsp:nvSpPr>
        <dsp:cNvPr id="0" name=""/>
        <dsp:cNvSpPr/>
      </dsp:nvSpPr>
      <dsp:spPr>
        <a:xfrm rot="5400000">
          <a:off x="1110435" y="2319387"/>
          <a:ext cx="884618" cy="10071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0B90E1-53D2-4F55-A9FA-51553A78C5D1}">
      <dsp:nvSpPr>
        <dsp:cNvPr id="0" name=""/>
        <dsp:cNvSpPr/>
      </dsp:nvSpPr>
      <dsp:spPr>
        <a:xfrm>
          <a:off x="872915" y="1293542"/>
          <a:ext cx="3136175" cy="104237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01.01.2023 – 16 242 руб.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923809" y="1344436"/>
        <a:ext cx="3034387" cy="940587"/>
      </dsp:txXfrm>
    </dsp:sp>
    <dsp:sp modelId="{53284DD8-3026-48D0-85D0-45CD063F296D}">
      <dsp:nvSpPr>
        <dsp:cNvPr id="0" name=""/>
        <dsp:cNvSpPr/>
      </dsp:nvSpPr>
      <dsp:spPr>
        <a:xfrm>
          <a:off x="4454444" y="1297016"/>
          <a:ext cx="1083085" cy="842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DDB748-7159-45A2-AEE0-034D5BF8C617}">
      <dsp:nvSpPr>
        <dsp:cNvPr id="0" name=""/>
        <dsp:cNvSpPr/>
      </dsp:nvSpPr>
      <dsp:spPr>
        <a:xfrm rot="5400000">
          <a:off x="2741064" y="3662649"/>
          <a:ext cx="884618" cy="100710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28AFAC-2BF7-46A7-9745-4D73D50589F0}">
      <dsp:nvSpPr>
        <dsp:cNvPr id="0" name=""/>
        <dsp:cNvSpPr/>
      </dsp:nvSpPr>
      <dsp:spPr>
        <a:xfrm>
          <a:off x="2226874" y="2471218"/>
          <a:ext cx="3123994" cy="104237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spcBef>
              <a:spcPct val="0"/>
            </a:spcBef>
            <a:spcAft>
              <a:spcPct val="35000"/>
            </a:spcAft>
          </a:pPr>
          <a:endParaRPr lang="ru-RU" sz="1400" kern="1200" dirty="0" smtClean="0"/>
        </a:p>
        <a:p>
          <a:pPr lvl="0" algn="ctr" defTabSz="622300">
            <a:spcBef>
              <a:spcPct val="0"/>
            </a:spcBef>
            <a:spcAft>
              <a:spcPct val="35000"/>
            </a:spcAft>
          </a:pPr>
          <a:r>
            <a:rPr lang="ru-RU" sz="1600" b="1" i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 01.01.2024 – 19 242 руб.</a:t>
          </a:r>
        </a:p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ru-RU" sz="5800" kern="1200" dirty="0"/>
        </a:p>
      </dsp:txBody>
      <dsp:txXfrm>
        <a:off x="2277768" y="2522112"/>
        <a:ext cx="3022206" cy="940587"/>
      </dsp:txXfrm>
    </dsp:sp>
    <dsp:sp modelId="{A90DA952-8AA4-4F67-986A-2DCED10A3B69}">
      <dsp:nvSpPr>
        <dsp:cNvPr id="0" name=""/>
        <dsp:cNvSpPr/>
      </dsp:nvSpPr>
      <dsp:spPr>
        <a:xfrm>
          <a:off x="6081518" y="2467948"/>
          <a:ext cx="1083085" cy="842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39FC01-F58C-4BDB-AA3D-DBB942C1992D}">
      <dsp:nvSpPr>
        <dsp:cNvPr id="0" name=""/>
        <dsp:cNvSpPr/>
      </dsp:nvSpPr>
      <dsp:spPr>
        <a:xfrm>
          <a:off x="4273120" y="3566136"/>
          <a:ext cx="3119794" cy="1042375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/>
            <a:t>РОСТ                                               с 2022 года по 2024 год                   +5 352,00 рублей</a:t>
          </a:r>
          <a:endParaRPr lang="ru-RU" sz="1900" b="1" kern="1200" dirty="0"/>
        </a:p>
      </dsp:txBody>
      <dsp:txXfrm>
        <a:off x="4324014" y="3617030"/>
        <a:ext cx="3018006" cy="9405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8C87C9-4A58-4275-A586-FAC88767C9E3}">
      <dsp:nvSpPr>
        <dsp:cNvPr id="0" name=""/>
        <dsp:cNvSpPr/>
      </dsp:nvSpPr>
      <dsp:spPr>
        <a:xfrm rot="5400000">
          <a:off x="-261264" y="264452"/>
          <a:ext cx="1741760" cy="1219232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2022 </a:t>
          </a:r>
          <a:r>
            <a:rPr lang="ru-RU" sz="1800" kern="1200" dirty="0" smtClean="0"/>
            <a:t>год (отчет)</a:t>
          </a:r>
          <a:endParaRPr lang="ru-RU" sz="1800" kern="1200" dirty="0"/>
        </a:p>
      </dsp:txBody>
      <dsp:txXfrm rot="-5400000">
        <a:off x="0" y="612804"/>
        <a:ext cx="1219232" cy="522528"/>
      </dsp:txXfrm>
    </dsp:sp>
    <dsp:sp modelId="{3E3C7B2A-F985-4090-86B4-369790397695}">
      <dsp:nvSpPr>
        <dsp:cNvPr id="0" name=""/>
        <dsp:cNvSpPr/>
      </dsp:nvSpPr>
      <dsp:spPr>
        <a:xfrm rot="5400000">
          <a:off x="3086980" y="-1864559"/>
          <a:ext cx="1132144" cy="486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39 746,0 рублей</a:t>
          </a:r>
          <a:endParaRPr lang="ru-RU" sz="3600" kern="1200" dirty="0"/>
        </a:p>
      </dsp:txBody>
      <dsp:txXfrm rot="-5400000">
        <a:off x="1219233" y="58455"/>
        <a:ext cx="4812372" cy="1021610"/>
      </dsp:txXfrm>
    </dsp:sp>
    <dsp:sp modelId="{D1DC3BB8-E5F0-4119-8863-13846D1E3A24}">
      <dsp:nvSpPr>
        <dsp:cNvPr id="0" name=""/>
        <dsp:cNvSpPr/>
      </dsp:nvSpPr>
      <dsp:spPr>
        <a:xfrm rot="5400000">
          <a:off x="-261264" y="1813702"/>
          <a:ext cx="1741760" cy="1219232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2023 </a:t>
          </a:r>
          <a:r>
            <a:rPr lang="ru-RU" sz="1800" kern="1200" dirty="0" smtClean="0"/>
            <a:t>год (оценка)</a:t>
          </a:r>
          <a:endParaRPr lang="ru-RU" sz="1800" kern="1200" dirty="0"/>
        </a:p>
      </dsp:txBody>
      <dsp:txXfrm rot="-5400000">
        <a:off x="0" y="2162054"/>
        <a:ext cx="1219232" cy="522528"/>
      </dsp:txXfrm>
    </dsp:sp>
    <dsp:sp modelId="{0AD36CF9-F29B-4679-876C-ADDA20EB3435}">
      <dsp:nvSpPr>
        <dsp:cNvPr id="0" name=""/>
        <dsp:cNvSpPr/>
      </dsp:nvSpPr>
      <dsp:spPr>
        <a:xfrm rot="5400000">
          <a:off x="3086980" y="-315308"/>
          <a:ext cx="1132144" cy="486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45 151,5 рублей</a:t>
          </a:r>
          <a:endParaRPr lang="ru-RU" sz="3600" kern="1200" dirty="0"/>
        </a:p>
      </dsp:txBody>
      <dsp:txXfrm rot="-5400000">
        <a:off x="1219233" y="1607706"/>
        <a:ext cx="4812372" cy="1021610"/>
      </dsp:txXfrm>
    </dsp:sp>
    <dsp:sp modelId="{A79A3CDE-1AE1-44B7-845E-B602BA856ECC}">
      <dsp:nvSpPr>
        <dsp:cNvPr id="0" name=""/>
        <dsp:cNvSpPr/>
      </dsp:nvSpPr>
      <dsp:spPr>
        <a:xfrm rot="5400000">
          <a:off x="-261264" y="3362953"/>
          <a:ext cx="1741760" cy="1219232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2024 </a:t>
          </a:r>
          <a:r>
            <a:rPr lang="ru-RU" sz="1800" kern="1200" dirty="0" smtClean="0"/>
            <a:t>год (прогноз)</a:t>
          </a:r>
          <a:endParaRPr lang="ru-RU" sz="1800" kern="1200" dirty="0"/>
        </a:p>
      </dsp:txBody>
      <dsp:txXfrm rot="-5400000">
        <a:off x="0" y="3711305"/>
        <a:ext cx="1219232" cy="522528"/>
      </dsp:txXfrm>
    </dsp:sp>
    <dsp:sp modelId="{E3EECACA-2545-4F50-82FD-ADEC4FD614DD}">
      <dsp:nvSpPr>
        <dsp:cNvPr id="0" name=""/>
        <dsp:cNvSpPr/>
      </dsp:nvSpPr>
      <dsp:spPr>
        <a:xfrm rot="5400000">
          <a:off x="3086980" y="1233941"/>
          <a:ext cx="1132144" cy="48676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600" kern="1200" dirty="0" smtClean="0"/>
            <a:t>48 944,2 рублей</a:t>
          </a:r>
          <a:endParaRPr lang="ru-RU" sz="3600" kern="1200" dirty="0"/>
        </a:p>
      </dsp:txBody>
      <dsp:txXfrm rot="-5400000">
        <a:off x="1219233" y="3156956"/>
        <a:ext cx="4812372" cy="10216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DF68BC-7165-473C-8C39-FE186FC8A103}">
      <dsp:nvSpPr>
        <dsp:cNvPr id="0" name=""/>
        <dsp:cNvSpPr/>
      </dsp:nvSpPr>
      <dsp:spPr>
        <a:xfrm rot="5400000">
          <a:off x="-332312" y="1292101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EF2A9A-8C93-4756-B873-3D74869C3311}">
      <dsp:nvSpPr>
        <dsp:cNvPr id="0" name=""/>
        <dsp:cNvSpPr/>
      </dsp:nvSpPr>
      <dsp:spPr>
        <a:xfrm>
          <a:off x="3640" y="34864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2024</a:t>
          </a:r>
          <a:endParaRPr lang="ru-RU" sz="5300" kern="1200" dirty="0"/>
        </a:p>
      </dsp:txBody>
      <dsp:txXfrm>
        <a:off x="38363" y="383368"/>
        <a:ext cx="1906433" cy="1116081"/>
      </dsp:txXfrm>
    </dsp:sp>
    <dsp:sp modelId="{BD746FCD-5309-48AD-BD5B-A0029CAA7C27}">
      <dsp:nvSpPr>
        <dsp:cNvPr id="0" name=""/>
        <dsp:cNvSpPr/>
      </dsp:nvSpPr>
      <dsp:spPr>
        <a:xfrm rot="5400000">
          <a:off x="-332312" y="2774010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54B4A6-6D45-4B20-9C2F-2CF55EB77FF9}">
      <dsp:nvSpPr>
        <dsp:cNvPr id="0" name=""/>
        <dsp:cNvSpPr/>
      </dsp:nvSpPr>
      <dsp:spPr>
        <a:xfrm>
          <a:off x="3640" y="183055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Доходы        </a:t>
          </a:r>
          <a:r>
            <a:rPr lang="ru-RU" sz="2000" b="1" i="1" u="sng" kern="1200" dirty="0" smtClean="0"/>
            <a:t>17 070,9 тыс</a:t>
          </a:r>
          <a:r>
            <a:rPr lang="ru-RU" sz="2000" b="1" i="1" u="sng" kern="1200" dirty="0" smtClean="0"/>
            <a:t>. руб.</a:t>
          </a:r>
          <a:endParaRPr lang="ru-RU" sz="2000" b="1" i="1" u="sng" kern="1200" dirty="0"/>
        </a:p>
      </dsp:txBody>
      <dsp:txXfrm>
        <a:off x="38363" y="1865278"/>
        <a:ext cx="1906433" cy="1116081"/>
      </dsp:txXfrm>
    </dsp:sp>
    <dsp:sp modelId="{792289AC-326D-40D9-8DE7-DBF7CBAFD44A}">
      <dsp:nvSpPr>
        <dsp:cNvPr id="0" name=""/>
        <dsp:cNvSpPr/>
      </dsp:nvSpPr>
      <dsp:spPr>
        <a:xfrm>
          <a:off x="408642" y="3514965"/>
          <a:ext cx="261809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DE2AFF-0E9B-47B6-9E07-0F59D365931E}">
      <dsp:nvSpPr>
        <dsp:cNvPr id="0" name=""/>
        <dsp:cNvSpPr/>
      </dsp:nvSpPr>
      <dsp:spPr>
        <a:xfrm>
          <a:off x="3640" y="3312464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Расходы      </a:t>
          </a:r>
          <a:r>
            <a:rPr lang="ru-RU" sz="2000" b="1" i="1" u="sng" kern="1200" dirty="0" smtClean="0"/>
            <a:t>17 070,9тыс</a:t>
          </a:r>
          <a:r>
            <a:rPr lang="ru-RU" sz="2000" b="1" i="1" u="sng" kern="1200" dirty="0" smtClean="0"/>
            <a:t>. руб.</a:t>
          </a:r>
          <a:endParaRPr lang="ru-RU" sz="2000" b="1" i="1" u="sng" kern="1200" dirty="0"/>
        </a:p>
      </dsp:txBody>
      <dsp:txXfrm>
        <a:off x="38363" y="3347187"/>
        <a:ext cx="1906433" cy="1116081"/>
      </dsp:txXfrm>
    </dsp:sp>
    <dsp:sp modelId="{A09901CA-AC1E-46CC-AD20-B59C910417E0}">
      <dsp:nvSpPr>
        <dsp:cNvPr id="0" name=""/>
        <dsp:cNvSpPr/>
      </dsp:nvSpPr>
      <dsp:spPr>
        <a:xfrm rot="16200000">
          <a:off x="2295607" y="2774010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772D06-C041-4E82-BD98-68DAF3D5DD6E}">
      <dsp:nvSpPr>
        <dsp:cNvPr id="0" name=""/>
        <dsp:cNvSpPr/>
      </dsp:nvSpPr>
      <dsp:spPr>
        <a:xfrm>
          <a:off x="2631560" y="3312464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Расходы      </a:t>
          </a:r>
          <a:r>
            <a:rPr lang="ru-RU" sz="2000" b="1" i="1" u="sng" kern="1200" dirty="0" smtClean="0"/>
            <a:t>15 811,5тыс</a:t>
          </a:r>
          <a:r>
            <a:rPr lang="ru-RU" sz="2000" b="1" i="1" u="sng" kern="1200" dirty="0" smtClean="0"/>
            <a:t>. руб.</a:t>
          </a:r>
          <a:endParaRPr lang="ru-RU" sz="2000" b="1" i="1" u="sng" kern="1200" dirty="0"/>
        </a:p>
      </dsp:txBody>
      <dsp:txXfrm>
        <a:off x="2666283" y="3347187"/>
        <a:ext cx="1906433" cy="1116081"/>
      </dsp:txXfrm>
    </dsp:sp>
    <dsp:sp modelId="{3A8A839C-8797-45D7-8F07-C42863DA9792}">
      <dsp:nvSpPr>
        <dsp:cNvPr id="0" name=""/>
        <dsp:cNvSpPr/>
      </dsp:nvSpPr>
      <dsp:spPr>
        <a:xfrm rot="16200000">
          <a:off x="2295607" y="1292101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514EC0-AAED-42EC-8170-2D59B89ACB43}">
      <dsp:nvSpPr>
        <dsp:cNvPr id="0" name=""/>
        <dsp:cNvSpPr/>
      </dsp:nvSpPr>
      <dsp:spPr>
        <a:xfrm>
          <a:off x="2631560" y="183055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Доходы       </a:t>
          </a:r>
          <a:r>
            <a:rPr lang="ru-RU" sz="2000" b="1" i="1" u="sng" kern="1200" dirty="0" smtClean="0"/>
            <a:t>15 811,5тыс</a:t>
          </a:r>
          <a:r>
            <a:rPr lang="ru-RU" sz="2000" b="1" i="1" u="sng" kern="1200" dirty="0" smtClean="0"/>
            <a:t>. руб.</a:t>
          </a:r>
          <a:endParaRPr lang="ru-RU" sz="2000" b="1" i="1" u="sng" kern="1200" dirty="0"/>
        </a:p>
      </dsp:txBody>
      <dsp:txXfrm>
        <a:off x="2666283" y="1865278"/>
        <a:ext cx="1906433" cy="1116081"/>
      </dsp:txXfrm>
    </dsp:sp>
    <dsp:sp modelId="{50E81514-A3EF-4CAD-9FE9-D0F1336BA354}">
      <dsp:nvSpPr>
        <dsp:cNvPr id="0" name=""/>
        <dsp:cNvSpPr/>
      </dsp:nvSpPr>
      <dsp:spPr>
        <a:xfrm>
          <a:off x="3036562" y="551146"/>
          <a:ext cx="261809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F16A8F-4513-471B-ABFF-3494BCF2CBA9}">
      <dsp:nvSpPr>
        <dsp:cNvPr id="0" name=""/>
        <dsp:cNvSpPr/>
      </dsp:nvSpPr>
      <dsp:spPr>
        <a:xfrm>
          <a:off x="2631560" y="34864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2025</a:t>
          </a:r>
          <a:endParaRPr lang="ru-RU" sz="5300" kern="1200" dirty="0"/>
        </a:p>
      </dsp:txBody>
      <dsp:txXfrm>
        <a:off x="2666283" y="383368"/>
        <a:ext cx="1906433" cy="1116081"/>
      </dsp:txXfrm>
    </dsp:sp>
    <dsp:sp modelId="{570D9F0D-7021-4D3D-A7C7-7771F03D7548}">
      <dsp:nvSpPr>
        <dsp:cNvPr id="0" name=""/>
        <dsp:cNvSpPr/>
      </dsp:nvSpPr>
      <dsp:spPr>
        <a:xfrm rot="5400000">
          <a:off x="4923527" y="1292101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88174-0DDE-42AF-946C-253D40957986}">
      <dsp:nvSpPr>
        <dsp:cNvPr id="0" name=""/>
        <dsp:cNvSpPr/>
      </dsp:nvSpPr>
      <dsp:spPr>
        <a:xfrm>
          <a:off x="5259479" y="34864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/>
            <a:t>2026</a:t>
          </a:r>
          <a:endParaRPr lang="ru-RU" sz="5300" kern="1200" dirty="0"/>
        </a:p>
      </dsp:txBody>
      <dsp:txXfrm>
        <a:off x="5294202" y="383368"/>
        <a:ext cx="1906433" cy="1116081"/>
      </dsp:txXfrm>
    </dsp:sp>
    <dsp:sp modelId="{12D39EDE-E24E-4C7E-A2A7-270D9EF4F13C}">
      <dsp:nvSpPr>
        <dsp:cNvPr id="0" name=""/>
        <dsp:cNvSpPr/>
      </dsp:nvSpPr>
      <dsp:spPr>
        <a:xfrm rot="5400000">
          <a:off x="4923527" y="2774010"/>
          <a:ext cx="1472083" cy="177829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979B75-18E3-4547-92DF-1436D92EB289}">
      <dsp:nvSpPr>
        <dsp:cNvPr id="0" name=""/>
        <dsp:cNvSpPr/>
      </dsp:nvSpPr>
      <dsp:spPr>
        <a:xfrm>
          <a:off x="5259479" y="1830555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Доходы         </a:t>
          </a:r>
          <a:r>
            <a:rPr lang="ru-RU" sz="2000" b="1" i="1" u="sng" kern="1200" dirty="0" smtClean="0"/>
            <a:t>15 496,4тыс</a:t>
          </a:r>
          <a:r>
            <a:rPr lang="ru-RU" sz="2000" b="1" i="1" u="sng" kern="1200" dirty="0" smtClean="0"/>
            <a:t>. руб.</a:t>
          </a:r>
          <a:endParaRPr lang="ru-RU" sz="2000" b="1" i="1" u="sng" kern="1200" dirty="0"/>
        </a:p>
      </dsp:txBody>
      <dsp:txXfrm>
        <a:off x="5294202" y="1865278"/>
        <a:ext cx="1906433" cy="1116081"/>
      </dsp:txXfrm>
    </dsp:sp>
    <dsp:sp modelId="{802D161C-86D1-4909-A3E4-E00BE73A6D6F}">
      <dsp:nvSpPr>
        <dsp:cNvPr id="0" name=""/>
        <dsp:cNvSpPr/>
      </dsp:nvSpPr>
      <dsp:spPr>
        <a:xfrm>
          <a:off x="5259479" y="3312464"/>
          <a:ext cx="1975879" cy="1185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sng" kern="1200" dirty="0" smtClean="0"/>
            <a:t>Расходы      15 496,4 тыс. руб.</a:t>
          </a:r>
          <a:endParaRPr lang="ru-RU" sz="2000" b="1" i="1" u="sng" kern="1200" dirty="0"/>
        </a:p>
      </dsp:txBody>
      <dsp:txXfrm>
        <a:off x="5294202" y="3347187"/>
        <a:ext cx="1906433" cy="11160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14968-E2FD-4AB8-B396-E898353FDF6C}">
      <dsp:nvSpPr>
        <dsp:cNvPr id="0" name=""/>
        <dsp:cNvSpPr/>
      </dsp:nvSpPr>
      <dsp:spPr>
        <a:xfrm>
          <a:off x="495166" y="0"/>
          <a:ext cx="4846638" cy="4846638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3AC98-B734-43A4-AD7A-6FE1A49D0DC5}">
      <dsp:nvSpPr>
        <dsp:cNvPr id="0" name=""/>
        <dsp:cNvSpPr/>
      </dsp:nvSpPr>
      <dsp:spPr>
        <a:xfrm>
          <a:off x="1371523" y="2255470"/>
          <a:ext cx="4381520" cy="8744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2024 </a:t>
          </a:r>
          <a:r>
            <a:rPr lang="ru-RU" sz="2800" kern="1200" dirty="0" smtClean="0"/>
            <a:t>– </a:t>
          </a:r>
          <a:r>
            <a:rPr lang="ru-RU" sz="2800" kern="1200" dirty="0" smtClean="0"/>
            <a:t>7 701,2 тыс</a:t>
          </a:r>
          <a:r>
            <a:rPr lang="ru-RU" sz="2800" kern="1200" dirty="0" smtClean="0"/>
            <a:t>. руб.</a:t>
          </a:r>
          <a:endParaRPr lang="ru-RU" sz="2800" kern="1200" dirty="0"/>
        </a:p>
      </dsp:txBody>
      <dsp:txXfrm>
        <a:off x="1414210" y="2298157"/>
        <a:ext cx="4296146" cy="789075"/>
      </dsp:txXfrm>
    </dsp:sp>
    <dsp:sp modelId="{68C753C1-9DD9-4AE4-BEF5-E6BB15B0A2FC}">
      <dsp:nvSpPr>
        <dsp:cNvPr id="0" name=""/>
        <dsp:cNvSpPr/>
      </dsp:nvSpPr>
      <dsp:spPr>
        <a:xfrm>
          <a:off x="1890537" y="3259422"/>
          <a:ext cx="4437533" cy="65483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2025 </a:t>
          </a:r>
          <a:r>
            <a:rPr lang="ru-RU" sz="2800" kern="1200" dirty="0" smtClean="0"/>
            <a:t>– </a:t>
          </a:r>
          <a:r>
            <a:rPr lang="ru-RU" sz="2800" kern="1200" dirty="0" smtClean="0"/>
            <a:t>8 215,4 тыс</a:t>
          </a:r>
          <a:r>
            <a:rPr lang="ru-RU" sz="2800" kern="1200" dirty="0" smtClean="0"/>
            <a:t>. руб. </a:t>
          </a:r>
          <a:endParaRPr lang="ru-RU" sz="2800" kern="1200" dirty="0"/>
        </a:p>
      </dsp:txBody>
      <dsp:txXfrm>
        <a:off x="1922504" y="3291389"/>
        <a:ext cx="4373599" cy="590904"/>
      </dsp:txXfrm>
    </dsp:sp>
    <dsp:sp modelId="{16FBEF73-459A-41C1-BCAF-6EC152C80CFC}">
      <dsp:nvSpPr>
        <dsp:cNvPr id="0" name=""/>
        <dsp:cNvSpPr/>
      </dsp:nvSpPr>
      <dsp:spPr>
        <a:xfrm>
          <a:off x="2602619" y="4037831"/>
          <a:ext cx="4500382" cy="8088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2026- 8 757,6 тыс</a:t>
          </a:r>
          <a:r>
            <a:rPr lang="ru-RU" sz="2800" kern="1200" dirty="0" smtClean="0"/>
            <a:t>. руб.</a:t>
          </a:r>
          <a:endParaRPr lang="ru-RU" sz="2800" kern="1200" dirty="0"/>
        </a:p>
      </dsp:txBody>
      <dsp:txXfrm>
        <a:off x="2642102" y="4077314"/>
        <a:ext cx="4421416" cy="72984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AD3B1-6D59-4557-81D6-4C023842C48C}">
      <dsp:nvSpPr>
        <dsp:cNvPr id="0" name=""/>
        <dsp:cNvSpPr/>
      </dsp:nvSpPr>
      <dsp:spPr>
        <a:xfrm>
          <a:off x="2260104" y="1414"/>
          <a:ext cx="2718790" cy="12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Общий объем доходов –          </a:t>
          </a:r>
          <a:r>
            <a:rPr lang="ru-RU" sz="2300" kern="1200" dirty="0" smtClean="0"/>
            <a:t>17 070,9 тыс</a:t>
          </a:r>
          <a:r>
            <a:rPr lang="ru-RU" sz="2300" kern="1200" dirty="0" smtClean="0"/>
            <a:t>. руб.</a:t>
          </a:r>
          <a:endParaRPr lang="ru-RU" sz="2300" kern="1200" dirty="0"/>
        </a:p>
      </dsp:txBody>
      <dsp:txXfrm>
        <a:off x="2296856" y="38166"/>
        <a:ext cx="2645286" cy="1181303"/>
      </dsp:txXfrm>
    </dsp:sp>
    <dsp:sp modelId="{044CAE2F-7DCE-4A43-B9AF-F6E418E6A5BD}">
      <dsp:nvSpPr>
        <dsp:cNvPr id="0" name=""/>
        <dsp:cNvSpPr/>
      </dsp:nvSpPr>
      <dsp:spPr>
        <a:xfrm rot="3600000">
          <a:off x="4001712" y="2203727"/>
          <a:ext cx="1307685" cy="4391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4133467" y="2291563"/>
        <a:ext cx="1044175" cy="263510"/>
      </dsp:txXfrm>
    </dsp:sp>
    <dsp:sp modelId="{DF6CFACF-BE04-48C2-B4E3-67D9942810C1}">
      <dsp:nvSpPr>
        <dsp:cNvPr id="0" name=""/>
        <dsp:cNvSpPr/>
      </dsp:nvSpPr>
      <dsp:spPr>
        <a:xfrm>
          <a:off x="4436803" y="3590415"/>
          <a:ext cx="2509614" cy="12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Безвозмездные поступления – </a:t>
          </a:r>
          <a:r>
            <a:rPr lang="ru-RU" sz="2300" kern="1200" dirty="0" smtClean="0"/>
            <a:t>54,9%</a:t>
          </a:r>
          <a:endParaRPr lang="ru-RU" sz="2300" kern="1200" dirty="0"/>
        </a:p>
      </dsp:txBody>
      <dsp:txXfrm>
        <a:off x="4473555" y="3627167"/>
        <a:ext cx="2436110" cy="1181303"/>
      </dsp:txXfrm>
    </dsp:sp>
    <dsp:sp modelId="{EA53C028-3F93-47FA-A990-10F13872B468}">
      <dsp:nvSpPr>
        <dsp:cNvPr id="0" name=""/>
        <dsp:cNvSpPr/>
      </dsp:nvSpPr>
      <dsp:spPr>
        <a:xfrm rot="10800000">
          <a:off x="2965657" y="3998228"/>
          <a:ext cx="1307685" cy="4391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3097412" y="4086064"/>
        <a:ext cx="1044175" cy="263510"/>
      </dsp:txXfrm>
    </dsp:sp>
    <dsp:sp modelId="{4192B9AE-BE87-4B20-82AE-19687F86F672}">
      <dsp:nvSpPr>
        <dsp:cNvPr id="0" name=""/>
        <dsp:cNvSpPr/>
      </dsp:nvSpPr>
      <dsp:spPr>
        <a:xfrm>
          <a:off x="292582" y="3590415"/>
          <a:ext cx="2509614" cy="125480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Налоговые и неналоговые – </a:t>
          </a:r>
          <a:r>
            <a:rPr lang="ru-RU" sz="2300" kern="1200" dirty="0" smtClean="0"/>
            <a:t>45,1%</a:t>
          </a:r>
          <a:endParaRPr lang="ru-RU" sz="2300" kern="1200" dirty="0"/>
        </a:p>
      </dsp:txBody>
      <dsp:txXfrm>
        <a:off x="329334" y="3627167"/>
        <a:ext cx="2436110" cy="1181303"/>
      </dsp:txXfrm>
    </dsp:sp>
    <dsp:sp modelId="{84D8169F-DCE1-4777-92CB-0A664926A324}">
      <dsp:nvSpPr>
        <dsp:cNvPr id="0" name=""/>
        <dsp:cNvSpPr/>
      </dsp:nvSpPr>
      <dsp:spPr>
        <a:xfrm rot="18000000">
          <a:off x="1929601" y="2203727"/>
          <a:ext cx="1307685" cy="439182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2061356" y="2291563"/>
        <a:ext cx="1044175" cy="2635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6B3BF9-F15F-471B-A802-AF4156667A05}">
      <dsp:nvSpPr>
        <dsp:cNvPr id="0" name=""/>
        <dsp:cNvSpPr/>
      </dsp:nvSpPr>
      <dsp:spPr>
        <a:xfrm>
          <a:off x="0" y="55185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8F2B6F-66F8-4DAB-93DD-BFB8D4F7B7F5}">
      <dsp:nvSpPr>
        <dsp:cNvPr id="0" name=""/>
        <dsp:cNvSpPr/>
      </dsp:nvSpPr>
      <dsp:spPr>
        <a:xfrm>
          <a:off x="361950" y="5739"/>
          <a:ext cx="506730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2024 </a:t>
          </a:r>
          <a:r>
            <a:rPr lang="ru-RU" sz="2800" kern="1200" dirty="0" smtClean="0"/>
            <a:t>– </a:t>
          </a:r>
          <a:r>
            <a:rPr lang="ru-RU" sz="2800" kern="1200" dirty="0" smtClean="0"/>
            <a:t>17 070,9 тыс</a:t>
          </a:r>
          <a:r>
            <a:rPr lang="ru-RU" sz="2800" kern="1200" dirty="0" smtClean="0"/>
            <a:t>. руб.</a:t>
          </a:r>
          <a:endParaRPr lang="ru-RU" sz="2800" kern="1200" dirty="0"/>
        </a:p>
      </dsp:txBody>
      <dsp:txXfrm>
        <a:off x="415269" y="59058"/>
        <a:ext cx="4960662" cy="985602"/>
      </dsp:txXfrm>
    </dsp:sp>
    <dsp:sp modelId="{761537A7-2455-41F2-9268-88C3DFB6244E}">
      <dsp:nvSpPr>
        <dsp:cNvPr id="0" name=""/>
        <dsp:cNvSpPr/>
      </dsp:nvSpPr>
      <dsp:spPr>
        <a:xfrm>
          <a:off x="0" y="223017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1E6C7-9143-40E0-9CF1-9008E343DA08}">
      <dsp:nvSpPr>
        <dsp:cNvPr id="0" name=""/>
        <dsp:cNvSpPr/>
      </dsp:nvSpPr>
      <dsp:spPr>
        <a:xfrm>
          <a:off x="361950" y="1684059"/>
          <a:ext cx="506730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2025- 15 811,5 тыс</a:t>
          </a:r>
          <a:r>
            <a:rPr lang="ru-RU" sz="2800" kern="1200" dirty="0" smtClean="0"/>
            <a:t>. руб.</a:t>
          </a:r>
          <a:endParaRPr lang="ru-RU" sz="2800" kern="1200" dirty="0"/>
        </a:p>
      </dsp:txBody>
      <dsp:txXfrm>
        <a:off x="415269" y="1737378"/>
        <a:ext cx="4960662" cy="985602"/>
      </dsp:txXfrm>
    </dsp:sp>
    <dsp:sp modelId="{AD959505-1568-4BCE-B5C1-361658CC3EC4}">
      <dsp:nvSpPr>
        <dsp:cNvPr id="0" name=""/>
        <dsp:cNvSpPr/>
      </dsp:nvSpPr>
      <dsp:spPr>
        <a:xfrm>
          <a:off x="0" y="3908499"/>
          <a:ext cx="7239000" cy="932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2DA0C-D992-4540-8F62-AACCFF946733}">
      <dsp:nvSpPr>
        <dsp:cNvPr id="0" name=""/>
        <dsp:cNvSpPr/>
      </dsp:nvSpPr>
      <dsp:spPr>
        <a:xfrm>
          <a:off x="361950" y="3362379"/>
          <a:ext cx="5067300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2026 </a:t>
          </a:r>
          <a:r>
            <a:rPr lang="ru-RU" sz="2800" kern="1200" dirty="0" smtClean="0"/>
            <a:t>– </a:t>
          </a:r>
          <a:r>
            <a:rPr lang="ru-RU" sz="2800" kern="1200" dirty="0" smtClean="0"/>
            <a:t>15 496,4 тыс</a:t>
          </a:r>
          <a:r>
            <a:rPr lang="ru-RU" sz="2800" kern="1200" dirty="0" smtClean="0"/>
            <a:t>. руб.</a:t>
          </a:r>
          <a:endParaRPr lang="ru-RU" sz="2800" kern="1200" dirty="0"/>
        </a:p>
      </dsp:txBody>
      <dsp:txXfrm>
        <a:off x="415269" y="3415698"/>
        <a:ext cx="4960662" cy="98560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135BF7-C0A9-4ED3-9397-AFAC70D4090A}">
      <dsp:nvSpPr>
        <dsp:cNvPr id="0" name=""/>
        <dsp:cNvSpPr/>
      </dsp:nvSpPr>
      <dsp:spPr>
        <a:xfrm>
          <a:off x="2880299" y="2520266"/>
          <a:ext cx="1453991" cy="145399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Социальная сфера</a:t>
          </a:r>
          <a:endParaRPr lang="ru-RU" sz="1700" kern="1200" dirty="0"/>
        </a:p>
      </dsp:txBody>
      <dsp:txXfrm>
        <a:off x="2951277" y="2591244"/>
        <a:ext cx="1312035" cy="1312035"/>
      </dsp:txXfrm>
    </dsp:sp>
    <dsp:sp modelId="{8E8CE089-CAE2-4236-9B6C-0C6771D5FFFB}">
      <dsp:nvSpPr>
        <dsp:cNvPr id="0" name=""/>
        <dsp:cNvSpPr/>
      </dsp:nvSpPr>
      <dsp:spPr>
        <a:xfrm rot="15878995">
          <a:off x="3481048" y="2467295"/>
          <a:ext cx="1064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405" y="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FBFF2D-A573-46DC-9AF7-64856AF89C26}">
      <dsp:nvSpPr>
        <dsp:cNvPr id="0" name=""/>
        <dsp:cNvSpPr/>
      </dsp:nvSpPr>
      <dsp:spPr>
        <a:xfrm>
          <a:off x="1954538" y="1440149"/>
          <a:ext cx="3058273" cy="97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Культура –          </a:t>
          </a:r>
          <a:r>
            <a:rPr lang="ru-RU" sz="2700" kern="1200" dirty="0" smtClean="0"/>
            <a:t>6 520,5 тыс</a:t>
          </a:r>
          <a:r>
            <a:rPr lang="ru-RU" sz="2700" kern="1200" dirty="0" smtClean="0"/>
            <a:t>. руб.</a:t>
          </a:r>
          <a:endParaRPr lang="ru-RU" sz="2700" kern="1200" dirty="0"/>
        </a:p>
      </dsp:txBody>
      <dsp:txXfrm>
        <a:off x="2002093" y="1487704"/>
        <a:ext cx="2963163" cy="879064"/>
      </dsp:txXfrm>
    </dsp:sp>
    <dsp:sp modelId="{0854077C-AC57-4CCD-A584-756322FCEA68}">
      <dsp:nvSpPr>
        <dsp:cNvPr id="0" name=""/>
        <dsp:cNvSpPr/>
      </dsp:nvSpPr>
      <dsp:spPr>
        <a:xfrm rot="1432841">
          <a:off x="4329017" y="3594065"/>
          <a:ext cx="1231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3195" y="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CAA62E3-E3F9-4B40-B388-50D31657B63F}">
      <dsp:nvSpPr>
        <dsp:cNvPr id="0" name=""/>
        <dsp:cNvSpPr/>
      </dsp:nvSpPr>
      <dsp:spPr>
        <a:xfrm>
          <a:off x="4446939" y="3611729"/>
          <a:ext cx="2167498" cy="97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Социальная политика –    </a:t>
          </a:r>
          <a:r>
            <a:rPr lang="ru-RU" sz="1900" kern="1200" dirty="0" smtClean="0"/>
            <a:t>392,8 </a:t>
          </a:r>
          <a:r>
            <a:rPr lang="ru-RU" sz="1900" kern="1200" dirty="0" smtClean="0"/>
            <a:t>тыс. руб.</a:t>
          </a:r>
          <a:endParaRPr lang="ru-RU" sz="1900" kern="1200" dirty="0"/>
        </a:p>
      </dsp:txBody>
      <dsp:txXfrm>
        <a:off x="4494494" y="3659284"/>
        <a:ext cx="2072388" cy="879064"/>
      </dsp:txXfrm>
    </dsp:sp>
    <dsp:sp modelId="{CE902A3E-E9AC-4808-8C43-90D8B0D5FAC2}">
      <dsp:nvSpPr>
        <dsp:cNvPr id="0" name=""/>
        <dsp:cNvSpPr/>
      </dsp:nvSpPr>
      <dsp:spPr>
        <a:xfrm rot="9334742">
          <a:off x="2789274" y="3597060"/>
          <a:ext cx="952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286" y="0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72BBC9-A18C-447E-AFF0-EC48807F5CD7}">
      <dsp:nvSpPr>
        <dsp:cNvPr id="0" name=""/>
        <dsp:cNvSpPr/>
      </dsp:nvSpPr>
      <dsp:spPr>
        <a:xfrm>
          <a:off x="720075" y="3600410"/>
          <a:ext cx="2073461" cy="9741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/>
            <a:t>Образование – </a:t>
          </a:r>
          <a:r>
            <a:rPr lang="ru-RU" sz="2200" kern="1200" dirty="0" smtClean="0"/>
            <a:t>10,0 </a:t>
          </a:r>
          <a:r>
            <a:rPr lang="ru-RU" sz="2200" kern="1200" dirty="0" smtClean="0"/>
            <a:t>тыс. руб.</a:t>
          </a:r>
          <a:endParaRPr lang="ru-RU" sz="2200" kern="1200" dirty="0"/>
        </a:p>
      </dsp:txBody>
      <dsp:txXfrm>
        <a:off x="767630" y="3647965"/>
        <a:ext cx="1978351" cy="8790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5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Click="0" advTm="15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15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C2C8EB3-4F19-4D2B-8E7E-872B1C987F4F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Click="0" advTm="15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C2C8EB3-4F19-4D2B-8E7E-872B1C987F4F}" type="datetimeFigureOut">
              <a:rPr lang="ru-RU" smtClean="0"/>
              <a:t>21.01.2025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2299FD3-2E02-47C7-8F17-750FFD1658E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 advClick="0" advTm="15000">
    <p:split orient="vert"/>
  </p:transition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5816" y="620688"/>
            <a:ext cx="6116216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>БЮДЖЕТ ДЛЯ ГРАЖДАН </a:t>
            </a:r>
            <a:r>
              <a:rPr lang="ru-RU" i="1" dirty="0" err="1" smtClean="0"/>
              <a:t>Волошинского</a:t>
            </a:r>
            <a:r>
              <a:rPr lang="ru-RU" i="1" dirty="0" smtClean="0"/>
              <a:t> СЕЛЬСКОГО ПОСЕЛЕНИЯ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347864" y="3886200"/>
            <a:ext cx="5400600" cy="1752600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4600" i="1" dirty="0" smtClean="0"/>
              <a:t>ПРОЕКТ </a:t>
            </a:r>
          </a:p>
          <a:p>
            <a:pPr algn="ctr"/>
            <a:r>
              <a:rPr lang="ru-RU" sz="4600" i="1" dirty="0" smtClean="0"/>
              <a:t>БЮДЖЕТА ВОЛОШИНСКОГО СЕЛЬСКОГО ПОСЕЛЕНИЯ МИЛЛЕРОВСКОГО РАЙОНА              НА </a:t>
            </a:r>
            <a:r>
              <a:rPr lang="ru-RU" sz="4600" i="1" dirty="0" smtClean="0"/>
              <a:t>2024 </a:t>
            </a:r>
            <a:r>
              <a:rPr lang="ru-RU" sz="4600" i="1" dirty="0" smtClean="0"/>
              <a:t>– </a:t>
            </a:r>
            <a:r>
              <a:rPr lang="ru-RU" sz="4600" i="1" dirty="0" smtClean="0"/>
              <a:t>2026 </a:t>
            </a:r>
            <a:r>
              <a:rPr lang="ru-RU" sz="4600" i="1" dirty="0" smtClean="0"/>
              <a:t>ГОДЫ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4154394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Безвозмездные поступления, тыс. руб.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2200804"/>
              </p:ext>
            </p:extLst>
          </p:nvPr>
        </p:nvGraphicFramePr>
        <p:xfrm>
          <a:off x="457200" y="1609725"/>
          <a:ext cx="7239000" cy="3139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52"/>
                <a:gridCol w="1736948"/>
                <a:gridCol w="1809750"/>
                <a:gridCol w="180975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2025 </a:t>
                      </a:r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2026 </a:t>
                      </a:r>
                      <a:r>
                        <a:rPr lang="ru-RU" dirty="0" smtClean="0"/>
                        <a:t>год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ИТОГО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9 369,7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7 596,1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6 738,8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Дотации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7 241,8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5 461,1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4 915,0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Субвенции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317,5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328,4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0,2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Иные межбюджетные трансферты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1 810,4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</a:t>
                      </a:r>
                      <a:r>
                        <a:rPr lang="ru-RU" dirty="0" smtClean="0"/>
                        <a:t>806,6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</a:t>
                      </a:r>
                      <a:r>
                        <a:rPr lang="ru-RU" dirty="0" smtClean="0"/>
                        <a:t>823,6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8100392" cy="2649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167014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72400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8172400" cy="2708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20745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00392" cy="645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" y="5019107"/>
            <a:ext cx="8148127" cy="186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3141398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0387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Удельный вес собственных доходов и объема безвозмездных поступлений в общем объеме доходов на </a:t>
            </a:r>
            <a:r>
              <a:rPr lang="ru-RU" sz="2400" dirty="0" smtClean="0"/>
              <a:t>2024 </a:t>
            </a:r>
            <a:r>
              <a:rPr lang="ru-RU" sz="2400" dirty="0" smtClean="0"/>
              <a:t>год</a:t>
            </a:r>
            <a:endParaRPr lang="ru-RU" sz="24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779195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95021513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i="1" u="sng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"/>
            <a:ext cx="9144000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464320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Расходы бюджета                  на </a:t>
            </a:r>
            <a:r>
              <a:rPr lang="ru-RU" dirty="0" smtClean="0"/>
              <a:t>2024 </a:t>
            </a:r>
            <a:r>
              <a:rPr lang="ru-RU" dirty="0" smtClean="0"/>
              <a:t>– </a:t>
            </a:r>
            <a:r>
              <a:rPr lang="ru-RU" dirty="0" smtClean="0"/>
              <a:t>2026 </a:t>
            </a:r>
            <a:r>
              <a:rPr lang="ru-RU" dirty="0" smtClean="0"/>
              <a:t>годы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6384214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5698789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088" y="-171400"/>
            <a:ext cx="8400610" cy="379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301208"/>
            <a:ext cx="72390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Расходы бюджета на социальную сферу в </a:t>
            </a:r>
            <a:r>
              <a:rPr lang="ru-RU" sz="3200" dirty="0" smtClean="0"/>
              <a:t>2024 </a:t>
            </a:r>
            <a:r>
              <a:rPr lang="ru-RU" sz="3200" dirty="0" smtClean="0"/>
              <a:t>году</a:t>
            </a:r>
            <a:endParaRPr lang="ru-RU" sz="32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293439"/>
              </p:ext>
            </p:extLst>
          </p:nvPr>
        </p:nvGraphicFramePr>
        <p:xfrm>
          <a:off x="467544" y="620688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00468489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28384" cy="386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72390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 </a:t>
            </a:r>
            <a:r>
              <a:rPr lang="ru-RU" sz="3200" i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Волошинского</a:t>
            </a:r>
            <a:r>
              <a:rPr lang="ru-RU" sz="3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сельского поселения миллеровского района на   </a:t>
            </a:r>
            <a:r>
              <a:rPr lang="ru-RU" sz="3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2024-2026 </a:t>
            </a:r>
            <a:r>
              <a:rPr lang="ru-RU" sz="3200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годы запланирован на основе муниципальных программ</a:t>
            </a:r>
            <a:endParaRPr lang="ru-RU" sz="3200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349763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887952"/>
              </p:ext>
            </p:extLst>
          </p:nvPr>
        </p:nvGraphicFramePr>
        <p:xfrm>
          <a:off x="395536" y="1772816"/>
          <a:ext cx="7239000" cy="5321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4376"/>
                <a:gridCol w="1296144"/>
                <a:gridCol w="1296144"/>
                <a:gridCol w="1262336"/>
              </a:tblGrid>
              <a:tr h="66716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Наименование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 </a:t>
                      </a:r>
                      <a:r>
                        <a:rPr lang="ru-RU" dirty="0" smtClean="0"/>
                        <a:t>год, тыс.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2025 </a:t>
                      </a:r>
                      <a:r>
                        <a:rPr lang="ru-RU" dirty="0" smtClean="0"/>
                        <a:t>год, тыс. руб.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2026 </a:t>
                      </a:r>
                      <a:r>
                        <a:rPr lang="ru-RU" dirty="0" smtClean="0"/>
                        <a:t>год, тыс. руб.</a:t>
                      </a:r>
                      <a:endParaRPr lang="ru-RU" dirty="0"/>
                    </a:p>
                  </a:txBody>
                  <a:tcPr/>
                </a:tc>
              </a:tr>
              <a:tr h="98486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«Управление муниципальными финансами и создание условий для эффективного управления муниципальными финансами»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6 959,1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6 984,4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6 036,8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20724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«Участие в предупреждении и ликвидации последствий чрезвычайных ситуаций в границах поселения, обеспечение пожарной безопасности и безопасности людей на водных объектах»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48,8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5,5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247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«Обеспечение качественными жилищно-коммунальными услугами населения </a:t>
                      </a:r>
                      <a:r>
                        <a:rPr lang="ru-RU" sz="1400" dirty="0" err="1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Волошинского</a:t>
                      </a:r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сельского поселения»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2 693,1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2 655,5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2 673,5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653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«Информационное общество»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25,0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008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«Обеспечение общественного порядка и профилактика правонарушений»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9,7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653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«Развитие культуры»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6 471,7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4 924,5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5 063,3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653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«Социальная поддержка граждан»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392,8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392,8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392,8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96" y="116632"/>
            <a:ext cx="7960096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0755296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Вертикальный свиток 4"/>
          <p:cNvSpPr/>
          <p:nvPr/>
        </p:nvSpPr>
        <p:spPr>
          <a:xfrm>
            <a:off x="3779913" y="548680"/>
            <a:ext cx="5256584" cy="5688632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Уважаемые жители </a:t>
            </a:r>
            <a:r>
              <a:rPr lang="ru-RU" sz="3200" dirty="0" err="1" smtClean="0"/>
              <a:t>Волошинского</a:t>
            </a:r>
            <a:r>
              <a:rPr lang="ru-RU" sz="3200" dirty="0" smtClean="0"/>
              <a:t> сельского поселения, благодарим Вас, за ознакомление с проектом бюджета </a:t>
            </a:r>
            <a:r>
              <a:rPr lang="ru-RU" sz="3200" dirty="0" err="1" smtClean="0"/>
              <a:t>Волошинского</a:t>
            </a:r>
            <a:r>
              <a:rPr lang="ru-RU" sz="3200" dirty="0" smtClean="0"/>
              <a:t> сельского поселения           на </a:t>
            </a:r>
            <a:r>
              <a:rPr lang="ru-RU" sz="3200" dirty="0" smtClean="0"/>
              <a:t>2024 </a:t>
            </a:r>
            <a:r>
              <a:rPr lang="ru-RU" sz="3200" dirty="0" smtClean="0"/>
              <a:t>– </a:t>
            </a:r>
            <a:r>
              <a:rPr lang="ru-RU" sz="3200" dirty="0" smtClean="0"/>
              <a:t>2026 </a:t>
            </a:r>
            <a:r>
              <a:rPr lang="ru-RU" sz="3200" dirty="0" smtClean="0"/>
              <a:t>годы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71741156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Подзаголовок 1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476672"/>
            <a:ext cx="7992888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/>
              <a:t>Основные понятия бюджетного процесса</a:t>
            </a:r>
            <a:endParaRPr lang="ru-RU" sz="2800" b="1" i="1" dirty="0"/>
          </a:p>
        </p:txBody>
      </p:sp>
      <p:sp>
        <p:nvSpPr>
          <p:cNvPr id="7" name="Стрелка вниз 6"/>
          <p:cNvSpPr/>
          <p:nvPr/>
        </p:nvSpPr>
        <p:spPr>
          <a:xfrm>
            <a:off x="1547664" y="1556792"/>
            <a:ext cx="360040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низ 7"/>
          <p:cNvSpPr/>
          <p:nvPr/>
        </p:nvSpPr>
        <p:spPr>
          <a:xfrm>
            <a:off x="2915816" y="1556792"/>
            <a:ext cx="360040" cy="21602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4644008" y="1556792"/>
            <a:ext cx="288032" cy="11521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>
            <a:off x="6398028" y="1556792"/>
            <a:ext cx="406220" cy="295232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920372" y="1520788"/>
            <a:ext cx="288032" cy="9361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67544" y="2485459"/>
            <a:ext cx="2160240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Доходы бюджета- поступающие в бюджет денежные средства</a:t>
            </a:r>
            <a:endParaRPr lang="ru-RU" sz="1200" dirty="0"/>
          </a:p>
        </p:txBody>
      </p:sp>
      <p:sp>
        <p:nvSpPr>
          <p:cNvPr id="13" name="Овал 12"/>
          <p:cNvSpPr/>
          <p:nvPr/>
        </p:nvSpPr>
        <p:spPr>
          <a:xfrm>
            <a:off x="1727684" y="3933056"/>
            <a:ext cx="2772308" cy="17281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Расходы бюджета – выплачиваемые из бюджета денежные средства, направленные на финансовое обеспечение задач местного самоуправления</a:t>
            </a:r>
            <a:endParaRPr lang="ru-RU" sz="1200" dirty="0"/>
          </a:p>
        </p:txBody>
      </p:sp>
      <p:sp>
        <p:nvSpPr>
          <p:cNvPr id="14" name="Овал 13"/>
          <p:cNvSpPr/>
          <p:nvPr/>
        </p:nvSpPr>
        <p:spPr>
          <a:xfrm>
            <a:off x="3779912" y="2852936"/>
            <a:ext cx="2088232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Дефицит бюджета –превышение расходов бюджета над его доходами</a:t>
            </a:r>
            <a:endParaRPr lang="ru-RU" sz="1200" dirty="0"/>
          </a:p>
        </p:txBody>
      </p:sp>
      <p:sp>
        <p:nvSpPr>
          <p:cNvPr id="15" name="Овал 14"/>
          <p:cNvSpPr/>
          <p:nvPr/>
        </p:nvSpPr>
        <p:spPr>
          <a:xfrm>
            <a:off x="5292080" y="4797152"/>
            <a:ext cx="3240360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Источники финансирования дефицита бюджета – остатки на счете, бюджетные кредиты, коммерческие кредиты, иные источники</a:t>
            </a:r>
            <a:endParaRPr lang="ru-RU" sz="1200" dirty="0"/>
          </a:p>
        </p:txBody>
      </p:sp>
      <p:sp>
        <p:nvSpPr>
          <p:cNvPr id="16" name="Овал 15"/>
          <p:cNvSpPr/>
          <p:nvPr/>
        </p:nvSpPr>
        <p:spPr>
          <a:xfrm>
            <a:off x="7164288" y="2636912"/>
            <a:ext cx="1800200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/>
              <a:t>Профицит бюджета – превышение доходов бюджета над его расходами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67055600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571184" cy="1143000"/>
          </a:xfrm>
        </p:spPr>
        <p:txBody>
          <a:bodyPr>
            <a:normAutofit/>
          </a:bodyPr>
          <a:lstStyle/>
          <a:p>
            <a:r>
              <a:rPr lang="ru-RU" sz="2000" i="1" dirty="0" smtClean="0"/>
              <a:t>О</a:t>
            </a:r>
            <a:r>
              <a:rPr lang="ru-RU" sz="2000" dirty="0" smtClean="0"/>
              <a:t>СНОвные подходы к формированию проекта бюджета </a:t>
            </a:r>
            <a:r>
              <a:rPr lang="ru-RU" sz="2000" dirty="0" err="1" smtClean="0"/>
              <a:t>Волошинского</a:t>
            </a:r>
            <a:r>
              <a:rPr lang="ru-RU" sz="2000" dirty="0" smtClean="0"/>
              <a:t> сельского поселения миллеровского района на 2025-2027 годы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9562848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3765018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0657049"/>
              </p:ext>
            </p:extLst>
          </p:nvPr>
        </p:nvGraphicFramePr>
        <p:xfrm>
          <a:off x="457200" y="476672"/>
          <a:ext cx="7239000" cy="5979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7614320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573642762"/>
              </p:ext>
            </p:extLst>
          </p:nvPr>
        </p:nvGraphicFramePr>
        <p:xfrm>
          <a:off x="0" y="2249488"/>
          <a:ext cx="9036496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53663226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73" y="-24340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301208"/>
            <a:ext cx="7887072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i="1" u="sng" dirty="0" smtClean="0">
                <a:solidFill>
                  <a:srgbClr val="002060"/>
                </a:solidFill>
              </a:rPr>
              <a:t>Динамика роста среднемесячной заработной платы, согласно Майского указа Президента РФ        работников культуры</a:t>
            </a:r>
            <a:endParaRPr lang="ru-RU" sz="2000" i="1" u="sng" dirty="0">
              <a:solidFill>
                <a:srgbClr val="002060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3363310"/>
              </p:ext>
            </p:extLst>
          </p:nvPr>
        </p:nvGraphicFramePr>
        <p:xfrm>
          <a:off x="2627784" y="188640"/>
          <a:ext cx="6086872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72669001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/>
              <a:t>Основные параметры бюджета </a:t>
            </a:r>
            <a:r>
              <a:rPr lang="ru-RU" sz="2400" dirty="0" err="1" smtClean="0"/>
              <a:t>Волошинского</a:t>
            </a:r>
            <a:r>
              <a:rPr lang="ru-RU" sz="2400" dirty="0" smtClean="0"/>
              <a:t> сельского поселения миллеровского района на </a:t>
            </a:r>
            <a:r>
              <a:rPr lang="ru-RU" sz="2400" dirty="0" smtClean="0"/>
              <a:t>2024- 2026 </a:t>
            </a:r>
            <a:r>
              <a:rPr lang="ru-RU" sz="2400" dirty="0" smtClean="0"/>
              <a:t>годы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7940945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1722475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07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3681873" cy="1800200"/>
          </a:xfrm>
        </p:spPr>
        <p:txBody>
          <a:bodyPr>
            <a:noAutofit/>
          </a:bodyPr>
          <a:lstStyle/>
          <a:p>
            <a:r>
              <a:rPr lang="ru-RU" sz="3200" i="1" u="sng" dirty="0" smtClean="0"/>
              <a:t>Доходы бюджета </a:t>
            </a:r>
            <a:br>
              <a:rPr lang="ru-RU" sz="3200" i="1" u="sng" dirty="0" smtClean="0"/>
            </a:br>
            <a:r>
              <a:rPr lang="ru-RU" sz="3200" i="1" u="sng" dirty="0" smtClean="0"/>
              <a:t>на </a:t>
            </a:r>
            <a:r>
              <a:rPr lang="ru-RU" sz="3200" i="1" u="sng" dirty="0" smtClean="0"/>
              <a:t>2024 </a:t>
            </a:r>
            <a:r>
              <a:rPr lang="ru-RU" sz="3200" i="1" u="sng" dirty="0" smtClean="0"/>
              <a:t>– </a:t>
            </a:r>
            <a:r>
              <a:rPr lang="ru-RU" sz="3200" i="1" u="sng" dirty="0" smtClean="0"/>
              <a:t>2026 </a:t>
            </a:r>
            <a:r>
              <a:rPr lang="ru-RU" sz="3200" i="1" u="sng" dirty="0" smtClean="0"/>
              <a:t>годы</a:t>
            </a:r>
            <a:endParaRPr lang="ru-RU" sz="3200" i="1" u="sng" dirty="0"/>
          </a:p>
        </p:txBody>
      </p:sp>
    </p:spTree>
    <p:extLst>
      <p:ext uri="{BB962C8B-B14F-4D97-AF65-F5344CB8AC3E}">
        <p14:creationId xmlns:p14="http://schemas.microsoft.com/office/powerpoint/2010/main" val="82510372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88" y="0"/>
            <a:ext cx="91549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600400" cy="2753274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Налоговые и неналоговые доходы бюджета </a:t>
            </a:r>
            <a:r>
              <a:rPr lang="ru-RU" sz="2400" dirty="0" err="1" smtClean="0"/>
              <a:t>Волошинского</a:t>
            </a:r>
            <a:r>
              <a:rPr lang="ru-RU" sz="2400" dirty="0" smtClean="0"/>
              <a:t> сельского поселения миллеровского района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866635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1822422"/>
      </p:ext>
    </p:extLst>
  </p:cSld>
  <p:clrMapOvr>
    <a:masterClrMapping/>
  </p:clrMapOvr>
  <p:transition spd="med" advClick="0" advTm="15000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227</TotalTime>
  <Words>710</Words>
  <Application>Microsoft Office PowerPoint</Application>
  <PresentationFormat>Экран (4:3)</PresentationFormat>
  <Paragraphs>115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Изящная</vt:lpstr>
      <vt:lpstr>БЮДЖЕТ ДЛЯ ГРАЖДАН Волошинского СЕЛЬСКОГО ПОСЕЛЕНИЯ</vt:lpstr>
      <vt:lpstr>Презентация PowerPoint</vt:lpstr>
      <vt:lpstr>ОСНОвные подходы к формированию проекта бюджета Волошинского сельского поселения миллеровского района на 2025-2027 годы</vt:lpstr>
      <vt:lpstr>Презентация PowerPoint</vt:lpstr>
      <vt:lpstr>Презентация PowerPoint</vt:lpstr>
      <vt:lpstr>Динамика роста среднемесячной заработной платы, согласно Майского указа Президента РФ        работников культуры</vt:lpstr>
      <vt:lpstr>Основные параметры бюджета Волошинского сельского поселения миллеровского района на 2024- 2026 годы</vt:lpstr>
      <vt:lpstr>Доходы бюджета  на 2024 – 2026 годы</vt:lpstr>
      <vt:lpstr>Налоговые и неналоговые доходы бюджета Волошинского сельского поселения миллеровского района</vt:lpstr>
      <vt:lpstr>Безвозмездные поступления, тыс. руб.</vt:lpstr>
      <vt:lpstr>Презентация PowerPoint</vt:lpstr>
      <vt:lpstr>Презентация PowerPoint</vt:lpstr>
      <vt:lpstr>Удельный вес собственных доходов и объема безвозмездных поступлений в общем объеме доходов на 2024 год</vt:lpstr>
      <vt:lpstr>Презентация PowerPoint</vt:lpstr>
      <vt:lpstr>Расходы бюджета                  на 2024 – 2026 годы</vt:lpstr>
      <vt:lpstr>Расходы бюджета на социальную сферу в 2024 году</vt:lpstr>
      <vt:lpstr>Бюджет Волошинского сельского поселения миллеровского района на   2024-2026 годы запланирован на основе муниципальных программ</vt:lpstr>
      <vt:lpstr>т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ТУРИЛОВСКОГО СЕЛЬСКОГО ПОСЕЛЕНИЯ</dc:title>
  <dc:creator>Пользователь</dc:creator>
  <cp:lastModifiedBy>Finansist</cp:lastModifiedBy>
  <cp:revision>34</cp:revision>
  <dcterms:created xsi:type="dcterms:W3CDTF">2024-11-15T08:19:48Z</dcterms:created>
  <dcterms:modified xsi:type="dcterms:W3CDTF">2025-01-21T10:43:43Z</dcterms:modified>
</cp:coreProperties>
</file>