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59" r:id="rId6"/>
    <p:sldId id="285" r:id="rId7"/>
    <p:sldId id="372" r:id="rId8"/>
    <p:sldId id="373" r:id="rId9"/>
    <p:sldId id="374" r:id="rId10"/>
    <p:sldId id="375" r:id="rId11"/>
    <p:sldId id="365" r:id="rId12"/>
    <p:sldId id="377" r:id="rId13"/>
    <p:sldId id="385" r:id="rId14"/>
  </p:sldIdLst>
  <p:sldSz cx="9144000" cy="6858000" type="screen4x3"/>
  <p:notesSz cx="9928225" cy="6669088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Wingdings 3" pitchFamily="18" charset="2"/>
      <p:regular r:id="rId20"/>
    </p:embeddedFont>
    <p:embeddedFont>
      <p:font typeface="Arial,Bold" charset="0"/>
      <p:bold r:id="rId21"/>
    </p:embeddedFont>
    <p:embeddedFont>
      <p:font typeface="Georgia" pitchFamily="18" charset="0"/>
      <p:regular r:id="rId22"/>
      <p:bold r:id="rId23"/>
      <p:italic r:id="rId24"/>
      <p:boldItalic r:id="rId25"/>
    </p:embeddedFont>
    <p:embeddedFont>
      <p:font typeface="Tw Cen MT Condensed" pitchFamily="34" charset="0"/>
      <p:regular r:id="rId26"/>
      <p:bold r:id="rId27"/>
    </p:embeddedFont>
    <p:embeddedFont>
      <p:font typeface="Tw Cen MT" pitchFamily="34" charset="0"/>
      <p:regular r:id="rId28"/>
      <p:bold r:id="rId29"/>
      <p:italic r:id="rId30"/>
      <p:boldItalic r:id="rId31"/>
    </p:embeddedFont>
    <p:embeddedFont>
      <p:font typeface="Trebuchet MS" pitchFamily="34" charset="0"/>
      <p:regular r:id="rId32"/>
      <p:bold r:id="rId33"/>
      <p:italic r:id="rId34"/>
      <p:boldItalic r:id="rId35"/>
    </p:embeddedFont>
    <p:embeddedFont>
      <p:font typeface="Trebuchet MS,Bold" charset="0"/>
      <p:bold r:id="rId36"/>
    </p:embeddedFont>
  </p:embeddedFontLst>
  <p:defaultTextStyle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6F8"/>
    <a:srgbClr val="EEF8FC"/>
    <a:srgbClr val="EBE3F1"/>
    <a:srgbClr val="64042D"/>
    <a:srgbClr val="E40A67"/>
    <a:srgbClr val="FBDBB7"/>
    <a:srgbClr val="F7B771"/>
    <a:srgbClr val="4B5B2F"/>
    <a:srgbClr val="F5C9C7"/>
    <a:srgbClr val="A80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6380" autoAdjust="0"/>
  </p:normalViewPr>
  <p:slideViewPr>
    <p:cSldViewPr snapToGrid="0" snapToObjects="1">
      <p:cViewPr>
        <p:scale>
          <a:sx n="100" d="100"/>
          <a:sy n="100" d="100"/>
        </p:scale>
        <p:origin x="-5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2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46F-4064-9090-101FA8610D57}"/>
              </c:ext>
            </c:extLst>
          </c:dPt>
          <c:dLbls>
            <c:dLbl>
              <c:idx val="0"/>
              <c:layout>
                <c:manualLayout>
                  <c:x val="-0.11404479444699914"/>
                  <c:y val="2.886133583801506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863692529806322E-2"/>
                  <c:y val="-4.236811139781492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777777777777777E-2"/>
                  <c:y val="-1.704383202099745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0.42899999999999999</c:v>
                </c:pt>
                <c:pt idx="1">
                  <c:v>0.54100000000000004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6F-4064-9090-101FA8610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641"/>
          <c:y val="2.9783809918497051E-2"/>
          <c:w val="0.7719534667541561"/>
          <c:h val="0.17354170014462494"/>
        </c:manualLayout>
      </c:layout>
      <c:overlay val="0"/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6909.4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1638.2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профилактика терроризма и экстремизма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9.6999999999999993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7042.3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пенсии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383201440376166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330.2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пожарная безопасность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001560214332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информационное общество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34.6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Жилье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28.3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924800"/>
        <c:axId val="142942976"/>
        <c:axId val="0"/>
      </c:bar3DChart>
      <c:catAx>
        <c:axId val="142924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42942976"/>
        <c:crosses val="autoZero"/>
        <c:auto val="1"/>
        <c:lblAlgn val="ctr"/>
        <c:lblOffset val="100"/>
        <c:noMultiLvlLbl val="0"/>
      </c:catAx>
      <c:valAx>
        <c:axId val="14294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924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58567291679768E-2"/>
          <c:y val="0.24651849192961578"/>
          <c:w val="0.58466334335067849"/>
          <c:h val="0.57814814397681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bubble3D val="0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Lbls>
            <c:dLbl>
              <c:idx val="0"/>
              <c:layout>
                <c:manualLayout>
                  <c:x val="-5.6415144824984352E-2"/>
                  <c:y val="-6.36404525242954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3087527845738962E-3"/>
                  <c:y val="0.135725862325161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16,96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1597520420208594E-2"/>
                  <c:y val="0.18680941597568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57514544019734E-2"/>
                  <c:y val="-3.91017743692848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7082491338505664E-3"/>
                  <c:y val="-8.79348047627025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7235011138295585E-2"/>
                  <c:y val="-4.1526323074793495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- 1878,5</c:v>
                </c:pt>
                <c:pt idx="1">
                  <c:v>Налоги на совокупный доход - 2183,9</c:v>
                </c:pt>
                <c:pt idx="2">
                  <c:v>Налоги на имущество - 3766,3</c:v>
                </c:pt>
                <c:pt idx="3">
                  <c:v>Госпошлина -14,3</c:v>
                </c:pt>
                <c:pt idx="4">
                  <c:v>Неналоговые доходы - 71,2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1878.5</c:v>
                </c:pt>
                <c:pt idx="1">
                  <c:v>2183.9</c:v>
                </c:pt>
                <c:pt idx="2">
                  <c:v>3766.3</c:v>
                </c:pt>
                <c:pt idx="3">
                  <c:v>14.3</c:v>
                </c:pt>
                <c:pt idx="4">
                  <c:v>71.2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7497082827347057"/>
          <c:y val="0.1716840976707838"/>
          <c:w val="0.42374005170050977"/>
          <c:h val="0.57489143391520181"/>
        </c:manualLayout>
      </c:layout>
      <c:overlay val="0"/>
      <c:spPr>
        <a:ln>
          <a:noFill/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3-4E6C-91C0-22F2C933C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1831507576797308E-2"/>
                  <c:y val="0.1135676587678047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2327651339177045E-3"/>
                  <c:y val="-0.27828577311482805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1413</c:v>
                </c:pt>
                <c:pt idx="1">
                  <c:v>1878.5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3-4E6C-91C0-22F2C933C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692160"/>
        <c:axId val="83698048"/>
        <c:axId val="0"/>
      </c:bar3DChart>
      <c:catAx>
        <c:axId val="8369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698048"/>
        <c:crosses val="autoZero"/>
        <c:auto val="1"/>
        <c:lblAlgn val="ctr"/>
        <c:lblOffset val="100"/>
        <c:noMultiLvlLbl val="0"/>
      </c:catAx>
      <c:valAx>
        <c:axId val="83698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69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B-4BBE-8955-8719837B91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3.7884696747678484E-3"/>
                  <c:y val="-0.1457666004646830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0027487928923518E-2"/>
                  <c:y val="-5.947266578449351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2601.6999999999998</c:v>
                </c:pt>
                <c:pt idx="1">
                  <c:v>2183.9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0B-4BBE-8955-8719837B9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746816"/>
        <c:axId val="83748352"/>
        <c:axId val="0"/>
      </c:bar3DChart>
      <c:catAx>
        <c:axId val="8374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748352"/>
        <c:crosses val="autoZero"/>
        <c:auto val="1"/>
        <c:lblAlgn val="ctr"/>
        <c:lblOffset val="100"/>
        <c:noMultiLvlLbl val="0"/>
      </c:catAx>
      <c:valAx>
        <c:axId val="83748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74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3-4E6C-91C0-22F2C933C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-6.1166182630208926E-2"/>
                  <c:y val="-0.25425204434207965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5808247117447121E-2"/>
                  <c:y val="-0.3915507475855451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3608.2</c:v>
                </c:pt>
                <c:pt idx="1">
                  <c:v>3766.3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3-4E6C-91C0-22F2C933C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566336"/>
        <c:axId val="61572224"/>
        <c:axId val="0"/>
      </c:bar3DChart>
      <c:catAx>
        <c:axId val="6156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1572224"/>
        <c:crosses val="autoZero"/>
        <c:auto val="1"/>
        <c:lblAlgn val="ctr"/>
        <c:lblOffset val="100"/>
        <c:noMultiLvlLbl val="0"/>
      </c:catAx>
      <c:valAx>
        <c:axId val="61572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156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B-4BBE-8955-8719837B91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1.1005968977908785E-2"/>
                  <c:y val="-0.33437957589314221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385128501947653"/>
                  <c:y val="-0.3971473228073788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2021</c:v>
                </c:pt>
                <c:pt idx="1">
                  <c:v>Факт 2022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59.7</c:v>
                </c:pt>
                <c:pt idx="1">
                  <c:v>71.2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0B-4BBE-8955-8719837B9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612416"/>
        <c:axId val="61613952"/>
        <c:axId val="0"/>
      </c:bar3DChart>
      <c:catAx>
        <c:axId val="6161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1613952"/>
        <c:crosses val="autoZero"/>
        <c:auto val="1"/>
        <c:lblAlgn val="ctr"/>
        <c:lblOffset val="100"/>
        <c:noMultiLvlLbl val="0"/>
      </c:catAx>
      <c:valAx>
        <c:axId val="61613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161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7792684226424E-3"/>
          <c:y val="2.0179203641929603E-2"/>
          <c:w val="0.99145444367140545"/>
          <c:h val="0.979386156302183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Lbls>
            <c:dLbl>
              <c:idx val="0"/>
              <c:layout>
                <c:manualLayout>
                  <c:x val="-2.4495348568293211E-2"/>
                  <c:y val="-0.1537609498402042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txPr>
                <a:bodyPr anchor="ctr" anchorCtr="1"/>
                <a:lstStyle/>
                <a:p>
                  <a:pPr>
                    <a:defRPr sz="1000" b="1" baseline="0">
                      <a:solidFill>
                        <a:schemeClr val="tx1"/>
                      </a:solidFill>
                      <a:effectLst/>
                      <a:latin typeface="Trebuchet MS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278333148167888"/>
                  <c:y val="2.007976236866259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txPr>
                <a:bodyPr anchor="ctr" anchorCtr="1"/>
                <a:lstStyle/>
                <a:p>
                  <a:pPr>
                    <a:defRPr sz="1000" b="1" baseline="0">
                      <a:solidFill>
                        <a:schemeClr val="tx1"/>
                      </a:solidFill>
                      <a:effectLst/>
                      <a:latin typeface="Trebuchet MS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558707333841092"/>
                  <c:y val="0.10430454737712402"/>
                </c:manualLayout>
              </c:layout>
              <c:tx>
                <c:rich>
                  <a:bodyPr anchor="ctr" anchorCtr="1"/>
                  <a:lstStyle/>
                  <a:p>
                    <a:pPr>
                      <a:defRPr sz="1000" b="1" baseline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ru-RU" sz="1000" baseline="0" dirty="0" smtClean="0"/>
                      <a:t>Иные межбюджетные трансферты</a:t>
                    </a:r>
                    <a:r>
                      <a:rPr lang="ru-RU" baseline="0" dirty="0" smtClean="0"/>
                      <a:t> – 958,8</a:t>
                    </a:r>
                    <a:endParaRPr lang="ru-RU" baseline="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4575907320788568E-3"/>
                  <c:y val="1.5152899284070435E-2"/>
                </c:manualLayout>
              </c:layout>
              <c:tx>
                <c:rich>
                  <a:bodyPr rot="0" anchor="ctr" anchorCtr="1"/>
                  <a:lstStyle/>
                  <a:p>
                    <a:pPr>
                      <a:defRPr sz="1000" b="1" baseline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ru-RU" sz="1000" baseline="0" dirty="0"/>
                      <a:t>И</a:t>
                    </a:r>
                    <a:r>
                      <a:rPr lang="ru-RU" dirty="0"/>
                      <a:t>ные межбюджетные трансферты </a:t>
                    </a:r>
                    <a:r>
                      <a:rPr lang="ru-RU" dirty="0" smtClean="0"/>
                      <a:t>– 68 309,2</a:t>
                    </a:r>
                    <a:endParaRPr lang="ru-RU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General" sourceLinked="0"/>
            <c:spPr>
              <a:noFill/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 anchor="ctr" anchorCtr="1"/>
              <a:lstStyle/>
              <a:p>
                <a:pPr>
                  <a:defRPr sz="10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 - 255,6</c:v>
                </c:pt>
                <c:pt idx="1">
                  <c:v>Дотации - 7052,8</c:v>
                </c:pt>
                <c:pt idx="2">
                  <c:v>Иные межбюджетные трансферты- 958,8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255.6</c:v>
                </c:pt>
                <c:pt idx="1">
                  <c:v>7052.8</c:v>
                </c:pt>
                <c:pt idx="2">
                  <c:v>958.8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036936628941776"/>
          <c:w val="0.6235587190558356"/>
          <c:h val="0.615060431154408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bubble3D val="0"/>
            <c:explosion val="3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bubble3D val="0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Pt>
            <c:idx val="5"/>
            <c:bubble3D val="0"/>
            <c:spPr>
              <a:solidFill>
                <a:srgbClr val="00E7E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781B1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5.3894924514423369E-2"/>
                  <c:y val="-9.36315042011341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3799949530644E-2"/>
                  <c:y val="-0.189563486772431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266038053544372E-2"/>
                  <c:y val="-8.31116840104764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084862329571977E-2"/>
                  <c:y val="-4.60228282150838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35867231110346E-2"/>
                  <c:y val="-3.94876094970664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058567291679768E-2"/>
                  <c:y val="-9.6894753841184886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724364371106246E-2"/>
                  <c:y val="-0.196096525630969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6117134583359627E-2"/>
                  <c:y val="-9.6894753841184858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7.5012510288516271E-2"/>
                  <c:y val="-2.9991233331795326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Социальная политика - 358,5</c:v>
                </c:pt>
                <c:pt idx="1">
                  <c:v>Национальная оборона - 255,4</c:v>
                </c:pt>
                <c:pt idx="2">
                  <c:v>Образование - 10,0</c:v>
                </c:pt>
                <c:pt idx="3">
                  <c:v>Жилищно-коммунальное хозяйство -1533,3</c:v>
                </c:pt>
                <c:pt idx="4">
                  <c:v>Общегосударственные вопросы - 7097,5</c:v>
                </c:pt>
                <c:pt idx="5">
                  <c:v>Культура, кинематография - 7064,8</c:v>
                </c:pt>
                <c:pt idx="6">
                  <c:v>Национальная безопасность и правоохранительная деятельность - 8,0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358.5</c:v>
                </c:pt>
                <c:pt idx="1">
                  <c:v>255.4</c:v>
                </c:pt>
                <c:pt idx="2" formatCode="0.0">
                  <c:v>10</c:v>
                </c:pt>
                <c:pt idx="3">
                  <c:v>1533.3</c:v>
                </c:pt>
                <c:pt idx="4">
                  <c:v>7097.5</c:v>
                </c:pt>
                <c:pt idx="5">
                  <c:v>7064.8</c:v>
                </c:pt>
                <c:pt idx="6" formatCode="0.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571007850718761"/>
          <c:y val="3.0956002806205796E-2"/>
          <c:w val="0.4358651240501068"/>
          <c:h val="0.86326867749015546"/>
        </c:manualLayout>
      </c:layout>
      <c:overlay val="0"/>
      <c:spPr>
        <a:ln>
          <a:noFill/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rgbClr val="DFE3E5">
            <a:lumMod val="75000"/>
          </a:srgbClr>
        </a:solidFill>
      </c:spPr>
    </c:floor>
    <c:sideWall>
      <c:thickness val="0"/>
      <c:spPr>
        <a:solidFill>
          <a:schemeClr val="bg1">
            <a:lumMod val="95000"/>
          </a:schemeClr>
        </a:solidFill>
        <a:ln>
          <a:noFill/>
        </a:ln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1294340650386051"/>
          <c:y val="2.2914870706523576E-2"/>
          <c:w val="0.88288923135162978"/>
          <c:h val="0.875434506486266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1-4D9F-A93E-2ABBC9902B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3.3933784482918915E-2"/>
                  <c:y val="-0.3530121762184286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17 180,8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988253849847467E-2"/>
                  <c:y val="-0.3858717781603037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17180.8</c:v>
                </c:pt>
                <c:pt idx="1">
                  <c:v>16327.5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21-4D9F-A93E-2ABBC9902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714752"/>
        <c:axId val="142716288"/>
        <c:axId val="0"/>
      </c:bar3DChart>
      <c:catAx>
        <c:axId val="14271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716288"/>
        <c:crosses val="autoZero"/>
        <c:auto val="1"/>
        <c:lblAlgn val="ctr"/>
        <c:lblOffset val="100"/>
        <c:noMultiLvlLbl val="0"/>
      </c:catAx>
      <c:valAx>
        <c:axId val="14271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714752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Послания Президента РФ Федеральному Собранию РФ, определяющих бюджетную политику в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88678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C887C-9B1C-47F0-8F4B-A6C8B12BE8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22F29F61-F221-4E29-8808-8A3ABFB04486}" type="presOf" srcId="{0A69800F-E311-43F4-BC6A-FF2661B578F6}" destId="{FC1A9DF6-FD5C-43E3-B926-20429105DECF}" srcOrd="0" destOrd="0" presId="urn:microsoft.com/office/officeart/2005/8/layout/vList2"/>
    <dgm:cxn modelId="{6AD6843F-A45C-4939-8922-07E17D1B76F1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601B2-4C5C-47E6-AFAF-F54B0E324DE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Налоговые </a:t>
          </a:r>
        </a:p>
        <a:p>
          <a:pPr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Доходы</a:t>
          </a:r>
        </a:p>
        <a:p>
          <a:pPr>
            <a:spcAft>
              <a:spcPct val="3500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7843,0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A0A25C7-C320-48C9-9954-C80FCB8018EC}" type="parTrans" cxnId="{8EA5DC9D-E2D3-4887-A743-1EEE7C8EAB76}">
      <dgm:prSet/>
      <dgm:spPr/>
      <dgm:t>
        <a:bodyPr/>
        <a:lstStyle/>
        <a:p>
          <a:endParaRPr lang="ru-RU"/>
        </a:p>
      </dgm:t>
    </dgm:pt>
    <dgm:pt modelId="{4A04F75D-99B2-4746-9D80-228DECB7450A}" type="sibTrans" cxnId="{8EA5DC9D-E2D3-4887-A743-1EEE7C8EAB76}">
      <dgm:prSet/>
      <dgm:spPr/>
      <dgm:t>
        <a:bodyPr/>
        <a:lstStyle/>
        <a:p>
          <a:endParaRPr lang="ru-RU"/>
        </a:p>
      </dgm:t>
    </dgm:pt>
    <dgm:pt modelId="{9A4E27C2-6D78-4DBD-B4BD-A27DDD5EED0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доходы</a:t>
          </a:r>
        </a:p>
        <a:p>
          <a:pPr>
            <a:spcAft>
              <a:spcPts val="0"/>
            </a:spcAft>
          </a:pPr>
          <a:r>
            <a:rPr lang="ru-RU" sz="1100" b="1" i="0" baseline="0" dirty="0" smtClean="0"/>
            <a:t> физических лиц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1 878,5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69A9CA3-715A-4912-A228-041A5E008D26}" type="parTrans" cxnId="{C1C3F796-C065-467A-B540-A84F6A1041D2}">
      <dgm:prSet/>
      <dgm:spPr/>
      <dgm:t>
        <a:bodyPr/>
        <a:lstStyle/>
        <a:p>
          <a:endParaRPr lang="ru-RU"/>
        </a:p>
      </dgm:t>
    </dgm:pt>
    <dgm:pt modelId="{A41AFEA4-2A89-4D52-A2F0-0A97BB6920C2}" type="sibTrans" cxnId="{C1C3F796-C065-467A-B540-A84F6A1041D2}">
      <dgm:prSet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71,2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Доходы от использования имущества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8,2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D490E702-0874-4835-B93F-F9EBBA06209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accent2">
                  <a:lumMod val="75000"/>
                </a:schemeClr>
              </a:solidFill>
            </a:rPr>
            <a:t>14,3</a:t>
          </a:r>
          <a:endParaRPr lang="ru-RU" sz="1100" b="1" i="0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B29B3FA-C538-4C4C-B5AB-90C07B139D37}" type="parTrans" cxnId="{F53636E1-6105-4FB7-B878-54B07B2B9716}">
      <dgm:prSet/>
      <dgm:spPr/>
      <dgm:t>
        <a:bodyPr/>
        <a:lstStyle/>
        <a:p>
          <a:endParaRPr lang="ru-RU"/>
        </a:p>
      </dgm:t>
    </dgm:pt>
    <dgm:pt modelId="{BE0F5F22-8183-4DFE-BC55-19609B7B1852}" type="sibTrans" cxnId="{F53636E1-6105-4FB7-B878-54B07B2B9716}">
      <dgm:prSet/>
      <dgm:spPr/>
      <dgm:t>
        <a:bodyPr/>
        <a:lstStyle/>
        <a:p>
          <a:endParaRPr lang="ru-RU"/>
        </a:p>
      </dgm:t>
    </dgm:pt>
    <dgm:pt modelId="{555F3254-2CB1-4067-9F3C-42DFB34257E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совокупный доход</a:t>
          </a:r>
        </a:p>
        <a:p>
          <a:pPr>
            <a:spcAft>
              <a:spcPct val="3500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2 183,9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3CA9FA41-116A-4AEC-A433-13E1F34D2144}" type="parTrans" cxnId="{2FFE1A15-D5E3-4376-BA89-1DA13B4A13D7}">
      <dgm:prSet/>
      <dgm:spPr/>
      <dgm:t>
        <a:bodyPr/>
        <a:lstStyle/>
        <a:p>
          <a:endParaRPr lang="ru-RU"/>
        </a:p>
      </dgm:t>
    </dgm:pt>
    <dgm:pt modelId="{03AD9C3F-2686-4939-B835-DBFF80B766B5}" type="sibTrans" cxnId="{2FFE1A15-D5E3-4376-BA89-1DA13B4A13D7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Доходы от оказания платных услуг и компенсации затрат государства, Штрафы, санкции, возмещение ущерба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63,0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Бюджета</a:t>
          </a:r>
        </a:p>
        <a:p>
          <a:pPr>
            <a:spcAft>
              <a:spcPts val="0"/>
            </a:spcAft>
          </a:pPr>
          <a:endParaRPr lang="ru-RU" sz="2000" b="1" i="0" baseline="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16 176,8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8 262,6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7 052,8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Субвенции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255,6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BF9A80E3-DA66-4DF4-AE56-E325D5AC1FB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Налоги на имущество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3 766,3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D3D376C-7C78-4D64-B17B-4D14CE449626}" type="parTrans" cxnId="{7AF52DF4-5B3A-45F5-A96D-39357C8B3E64}">
      <dgm:prSet/>
      <dgm:spPr/>
      <dgm:t>
        <a:bodyPr/>
        <a:lstStyle/>
        <a:p>
          <a:endParaRPr lang="ru-RU"/>
        </a:p>
      </dgm:t>
    </dgm:pt>
    <dgm:pt modelId="{7D1F174A-E675-4D3F-A973-912AA0EA3DF6}" type="sibTrans" cxnId="{7AF52DF4-5B3A-45F5-A96D-39357C8B3E64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F4056-3569-482D-939F-5EE4A49984C1}" type="pres">
      <dgm:prSet presAssocID="{288601B2-4C5C-47E6-AFAF-F54B0E324DEF}" presName="vertFlow" presStyleCnt="0"/>
      <dgm:spPr/>
    </dgm:pt>
    <dgm:pt modelId="{7DD402FB-CACD-4F64-80A6-6DD87ECCC32E}" type="pres">
      <dgm:prSet presAssocID="{288601B2-4C5C-47E6-AFAF-F54B0E324DEF}" presName="header" presStyleLbl="node1" presStyleIdx="0" presStyleCnt="4" custScaleX="97912" custScaleY="229748" custLinFactY="-100000" custLinFactNeighborX="-5938" custLinFactNeighborY="-128264"/>
      <dgm:spPr/>
      <dgm:t>
        <a:bodyPr/>
        <a:lstStyle/>
        <a:p>
          <a:endParaRPr lang="ru-RU"/>
        </a:p>
      </dgm:t>
    </dgm:pt>
    <dgm:pt modelId="{533FCD74-EB48-4F3B-A517-2A893792E362}" type="pres">
      <dgm:prSet presAssocID="{E69A9CA3-715A-4912-A228-041A5E008D26}" presName="parTrans" presStyleLbl="sibTrans2D1" presStyleIdx="0" presStyleCnt="8" custScaleX="142359" custScaleY="233669"/>
      <dgm:spPr/>
      <dgm:t>
        <a:bodyPr/>
        <a:lstStyle/>
        <a:p>
          <a:endParaRPr lang="ru-RU"/>
        </a:p>
      </dgm:t>
    </dgm:pt>
    <dgm:pt modelId="{010C84A1-992E-4461-8C85-4DA8B1E0C810}" type="pres">
      <dgm:prSet presAssocID="{9A4E27C2-6D78-4DBD-B4BD-A27DDD5EED06}" presName="child" presStyleLbl="alignAccFollowNode1" presStyleIdx="0" presStyleCnt="8" custScaleY="113375" custLinFactY="12225" custLinFactNeighborX="-12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8C1B-6C08-4859-8E1A-C58339B4D8B2}" type="pres">
      <dgm:prSet presAssocID="{A41AFEA4-2A89-4D52-A2F0-0A97BB6920C2}" presName="sibTrans" presStyleLbl="sibTrans2D1" presStyleIdx="1" presStyleCnt="8" custScaleX="89939" custScaleY="214573" custLinFactNeighborX="70" custLinFactNeighborY="2541"/>
      <dgm:spPr/>
      <dgm:t>
        <a:bodyPr/>
        <a:lstStyle/>
        <a:p>
          <a:endParaRPr lang="ru-RU"/>
        </a:p>
      </dgm:t>
    </dgm:pt>
    <dgm:pt modelId="{BBF1F6DD-3EEE-487E-ABF3-00AEB377296A}" type="pres">
      <dgm:prSet presAssocID="{555F3254-2CB1-4067-9F3C-42DFB34257EE}" presName="child" presStyleLbl="alignAccFollowNode1" presStyleIdx="1" presStyleCnt="8" custScaleY="115033" custLinFactY="51391" custLinFactNeighborX="-5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3189-2DFB-4C6C-AEAC-4A8EF00AEAC1}" type="pres">
      <dgm:prSet presAssocID="{03AD9C3F-2686-4939-B835-DBFF80B766B5}" presName="sibTrans" presStyleLbl="sibTrans2D1" presStyleIdx="2" presStyleCnt="8" custScaleX="103934" custScaleY="180832" custLinFactNeighborX="5388" custLinFactNeighborY="12393"/>
      <dgm:spPr/>
      <dgm:t>
        <a:bodyPr/>
        <a:lstStyle/>
        <a:p>
          <a:endParaRPr lang="ru-RU"/>
        </a:p>
      </dgm:t>
    </dgm:pt>
    <dgm:pt modelId="{3F7562B0-48B6-4DED-8CDC-B9E6E8676CC7}" type="pres">
      <dgm:prSet presAssocID="{BF9A80E3-DA66-4DF4-AE56-E325D5AC1FBA}" presName="child" presStyleLbl="alignAccFollowNode1" presStyleIdx="2" presStyleCnt="8" custScaleY="92087" custLinFactY="66561" custLinFactNeighborX="-7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57CEB-BBEA-48BC-BDF1-E53636AC716E}" type="pres">
      <dgm:prSet presAssocID="{7D1F174A-E675-4D3F-A973-912AA0EA3DF6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9BD06A2-1E4A-46F5-949C-6769702FE89D}" type="pres">
      <dgm:prSet presAssocID="{D490E702-0874-4835-B93F-F9EBBA062096}" presName="child" presStyleLbl="alignAccFollowNode1" presStyleIdx="3" presStyleCnt="8" custScaleY="100000" custLinFactY="84432" custLinFactNeighborX="-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8F44-C286-49D7-BF01-964F3DD31243}" type="pres">
      <dgm:prSet presAssocID="{288601B2-4C5C-47E6-AFAF-F54B0E324DEF}" presName="hSp" presStyleCnt="0"/>
      <dgm:spPr/>
    </dgm:pt>
    <dgm:pt modelId="{A2FB19F3-8B83-4C60-90FE-3E6B67E1E184}" type="pres">
      <dgm:prSet presAssocID="{348A2829-B03C-47A6-827D-83DB89EFAA81}" presName="vertFlow" presStyleCnt="0"/>
      <dgm:spPr/>
    </dgm:pt>
    <dgm:pt modelId="{AAC3F2B4-157D-4790-8015-6E537C180BAA}" type="pres">
      <dgm:prSet presAssocID="{348A2829-B03C-47A6-827D-83DB89EFAA81}" presName="header" presStyleLbl="node1" presStyleIdx="1" presStyleCnt="4" custScaleX="100667" custScaleY="164139" custLinFactY="-69496" custLinFactNeighborX="-3848" custLinFactNeighborY="-100000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4" presStyleCnt="8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4" presStyleCnt="8" custScaleY="107727" custLinFactNeighborX="-3753" custLinFactNeighborY="-93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5" presStyleCnt="8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5" presStyleCnt="8" custScaleY="119741" custLinFactNeighborX="-4124" custLinFactNeighborY="-74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</dgm:pt>
    <dgm:pt modelId="{EA0974C9-963F-41E2-9B57-D72295469541}" type="pres">
      <dgm:prSet presAssocID="{BADDE544-2279-4C5F-A5AD-1F0D1BE7AB6A}" presName="vertFlow" presStyleCnt="0"/>
      <dgm:spPr/>
    </dgm:pt>
    <dgm:pt modelId="{9EDB9606-04C0-4A35-BF09-F6D8B309F0DE}" type="pres">
      <dgm:prSet presAssocID="{BADDE544-2279-4C5F-A5AD-1F0D1BE7AB6A}" presName="header" presStyleLbl="node1" presStyleIdx="2" presStyleCnt="4" custScaleY="163045" custLinFactY="-68949" custLinFactNeighborX="-6696" custLinFactNeighborY="-100000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6" presStyleCnt="8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6" presStyleCnt="8" custScaleY="108122" custLinFactNeighborX="-5237" custLinFactNeighborY="-3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7" presStyleCnt="8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7" presStyleCnt="8" custLinFactNeighborX="-4124" custLinFactNeighborY="-15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</dgm:pt>
    <dgm:pt modelId="{48E0F390-A146-49D4-B5C4-E2956BBDD7A0}" type="pres">
      <dgm:prSet presAssocID="{A1FCAF13-1A74-4F7D-8E4C-3CEA0E390CD8}" presName="vertFlow" presStyleCnt="0"/>
      <dgm:spPr/>
    </dgm:pt>
    <dgm:pt modelId="{573EB78C-2CCA-43A4-AE46-92365A68857E}" type="pres">
      <dgm:prSet presAssocID="{A1FCAF13-1A74-4F7D-8E4C-3CEA0E390CD8}" presName="header" presStyleLbl="node1" presStyleIdx="3" presStyleCnt="4" custScaleX="79809" custScaleY="277327" custLinFactNeighborX="-987" custLinFactNeighborY="-80260"/>
      <dgm:spPr/>
      <dgm:t>
        <a:bodyPr/>
        <a:lstStyle/>
        <a:p>
          <a:endParaRPr lang="ru-RU"/>
        </a:p>
      </dgm:t>
    </dgm:pt>
  </dgm:ptLst>
  <dgm:cxnLst>
    <dgm:cxn modelId="{401A625C-F6FC-4D0D-8F5B-E7D02F04F11A}" srcId="{EE5779E2-A1B7-40DA-B1E5-B229BC26C5B5}" destId="{BADDE544-2279-4C5F-A5AD-1F0D1BE7AB6A}" srcOrd="2" destOrd="0" parTransId="{2A7AAA2A-CC9A-4494-946C-D059BD91007B}" sibTransId="{772A8182-0820-4197-85FA-B361FF2083F1}"/>
    <dgm:cxn modelId="{08407B16-1D31-47BC-8CC6-696B48A52D32}" type="presOf" srcId="{CD4A7E36-957A-43C6-8867-36E7E9D47EA4}" destId="{6F6AE7ED-23AD-429E-8E8E-EB41EB38A6B8}" srcOrd="0" destOrd="0" presId="urn:microsoft.com/office/officeart/2005/8/layout/lProcess1"/>
    <dgm:cxn modelId="{960BEA1B-C8FC-49F9-845F-43481B7BB4FB}" type="presOf" srcId="{7D1F174A-E675-4D3F-A973-912AA0EA3DF6}" destId="{E6A57CEB-BBEA-48BC-BDF1-E53636AC716E}" srcOrd="0" destOrd="0" presId="urn:microsoft.com/office/officeart/2005/8/layout/lProcess1"/>
    <dgm:cxn modelId="{312A5D00-81CD-4260-A7DF-87980354F461}" type="presOf" srcId="{03AD9C3F-2686-4939-B835-DBFF80B766B5}" destId="{82CA3189-2DFB-4C6C-AEAC-4A8EF00AEAC1}" srcOrd="0" destOrd="0" presId="urn:microsoft.com/office/officeart/2005/8/layout/lProcess1"/>
    <dgm:cxn modelId="{FBD4AC44-FF8A-408D-9DB2-7E6BE2717180}" srcId="{EE5779E2-A1B7-40DA-B1E5-B229BC26C5B5}" destId="{348A2829-B03C-47A6-827D-83DB89EFAA81}" srcOrd="1" destOrd="0" parTransId="{E88CC5BC-4190-4D3A-A950-DF2650AA4492}" sibTransId="{CCE47B8A-E06A-4D49-88CB-D9253CF525CD}"/>
    <dgm:cxn modelId="{2FFE1A15-D5E3-4376-BA89-1DA13B4A13D7}" srcId="{288601B2-4C5C-47E6-AFAF-F54B0E324DEF}" destId="{555F3254-2CB1-4067-9F3C-42DFB34257EE}" srcOrd="1" destOrd="0" parTransId="{3CA9FA41-116A-4AEC-A433-13E1F34D2144}" sibTransId="{03AD9C3F-2686-4939-B835-DBFF80B766B5}"/>
    <dgm:cxn modelId="{63C68ED0-DC20-4C05-A307-C3A48B694AA0}" type="presOf" srcId="{BF9A80E3-DA66-4DF4-AE56-E325D5AC1FBA}" destId="{3F7562B0-48B6-4DED-8CDC-B9E6E8676CC7}" srcOrd="0" destOrd="0" presId="urn:microsoft.com/office/officeart/2005/8/layout/lProcess1"/>
    <dgm:cxn modelId="{E36CD78D-5389-427A-88BF-4A0D322D5F6F}" type="presOf" srcId="{D490E702-0874-4835-B93F-F9EBBA062096}" destId="{99BD06A2-1E4A-46F5-949C-6769702FE89D}" srcOrd="0" destOrd="0" presId="urn:microsoft.com/office/officeart/2005/8/layout/lProcess1"/>
    <dgm:cxn modelId="{15F712C0-6015-4C10-950E-796ACA194814}" type="presOf" srcId="{BADDE544-2279-4C5F-A5AD-1F0D1BE7AB6A}" destId="{9EDB9606-04C0-4A35-BF09-F6D8B309F0DE}" srcOrd="0" destOrd="0" presId="urn:microsoft.com/office/officeart/2005/8/layout/lProcess1"/>
    <dgm:cxn modelId="{273B7B1A-A92F-440C-B46A-DCAF699AE3C2}" type="presOf" srcId="{72E23365-9504-45DB-8313-A5A322AD5B36}" destId="{B87D9AF3-9D96-437D-9631-B336EF8E02C8}" srcOrd="0" destOrd="0" presId="urn:microsoft.com/office/officeart/2005/8/layout/lProcess1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781CBFA8-68EB-46D7-B281-DC653887B5F2}" type="presOf" srcId="{5AEEFA53-5B56-47C4-8717-A65A75B36E1E}" destId="{A60810FA-9D48-4742-8D10-C9BE1730B07F}" srcOrd="0" destOrd="0" presId="urn:microsoft.com/office/officeart/2005/8/layout/lProcess1"/>
    <dgm:cxn modelId="{2CDA4C06-C1E8-4A80-883F-639ECCEFEEEB}" type="presOf" srcId="{9A4E27C2-6D78-4DBD-B4BD-A27DDD5EED06}" destId="{010C84A1-992E-4461-8C85-4DA8B1E0C810}" srcOrd="0" destOrd="0" presId="urn:microsoft.com/office/officeart/2005/8/layout/lProcess1"/>
    <dgm:cxn modelId="{F53636E1-6105-4FB7-B878-54B07B2B9716}" srcId="{288601B2-4C5C-47E6-AFAF-F54B0E324DEF}" destId="{D490E702-0874-4835-B93F-F9EBBA062096}" srcOrd="3" destOrd="0" parTransId="{EB29B3FA-C538-4C4C-B5AB-90C07B139D37}" sibTransId="{BE0F5F22-8183-4DFE-BC55-19609B7B1852}"/>
    <dgm:cxn modelId="{0B8C5DDB-F82A-4271-81A5-192C2A47C70D}" type="presOf" srcId="{950B85DB-2CCD-497E-9A1E-F2D57AC45AA8}" destId="{EF8C00A0-8ABA-4013-B17F-666A34C0DA7D}" srcOrd="0" destOrd="0" presId="urn:microsoft.com/office/officeart/2005/8/layout/lProcess1"/>
    <dgm:cxn modelId="{23BB2189-C8C2-43BE-A7E3-117C71CE5A3E}" srcId="{348A2829-B03C-47A6-827D-83DB89EFAA81}" destId="{04053970-5D80-46A1-B461-BED3F277752F}" srcOrd="1" destOrd="0" parTransId="{BCF761D7-35BC-4230-9EA3-3C4439BBE1D6}" sibTransId="{9ADAAD9A-9FD2-408F-9802-8510F7DAC23E}"/>
    <dgm:cxn modelId="{8EA5DC9D-E2D3-4887-A743-1EEE7C8EAB76}" srcId="{EE5779E2-A1B7-40DA-B1E5-B229BC26C5B5}" destId="{288601B2-4C5C-47E6-AFAF-F54B0E324DEF}" srcOrd="0" destOrd="0" parTransId="{BA0A25C7-C320-48C9-9954-C80FCB8018EC}" sibTransId="{4A04F75D-99B2-4746-9D80-228DECB7450A}"/>
    <dgm:cxn modelId="{38B01761-9FEB-472D-A446-AD6ECB0644FB}" type="presOf" srcId="{EE5779E2-A1B7-40DA-B1E5-B229BC26C5B5}" destId="{E3C03E95-D768-42B6-8922-A9A3518F668D}" srcOrd="0" destOrd="0" presId="urn:microsoft.com/office/officeart/2005/8/layout/lProcess1"/>
    <dgm:cxn modelId="{9B32AEA8-FD05-4808-997B-6B76306633D7}" type="presOf" srcId="{74AC0CC1-8F26-4CFA-AE67-79B32733563B}" destId="{2DB0A134-9F9B-4792-9888-216756AE653D}" srcOrd="0" destOrd="0" presId="urn:microsoft.com/office/officeart/2005/8/layout/lProcess1"/>
    <dgm:cxn modelId="{9BD6D963-D057-4F0B-95C7-1B81CF802704}" type="presOf" srcId="{A1FCAF13-1A74-4F7D-8E4C-3CEA0E390CD8}" destId="{573EB78C-2CCA-43A4-AE46-92365A68857E}" srcOrd="0" destOrd="0" presId="urn:microsoft.com/office/officeart/2005/8/layout/lProcess1"/>
    <dgm:cxn modelId="{97430ECA-F6A2-47FA-BE39-6AE6E046FB37}" type="presOf" srcId="{9CF06112-50F0-4F97-82CA-D3CB43259E53}" destId="{4798FEFB-AB58-4431-A7F9-42E9B17B6F4E}" srcOrd="0" destOrd="0" presId="urn:microsoft.com/office/officeart/2005/8/layout/lProcess1"/>
    <dgm:cxn modelId="{C1C3F796-C065-467A-B540-A84F6A1041D2}" srcId="{288601B2-4C5C-47E6-AFAF-F54B0E324DEF}" destId="{9A4E27C2-6D78-4DBD-B4BD-A27DDD5EED06}" srcOrd="0" destOrd="0" parTransId="{E69A9CA3-715A-4912-A228-041A5E008D26}" sibTransId="{A41AFEA4-2A89-4D52-A2F0-0A97BB6920C2}"/>
    <dgm:cxn modelId="{CC55FB61-0C53-4CB4-B0D4-1B9BEE204E52}" srcId="{EE5779E2-A1B7-40DA-B1E5-B229BC26C5B5}" destId="{A1FCAF13-1A74-4F7D-8E4C-3CEA0E390CD8}" srcOrd="3" destOrd="0" parTransId="{1EF553E7-F288-4F0C-94C0-A1A2AA976BC0}" sibTransId="{A8385386-22F2-4288-B476-844535B0E078}"/>
    <dgm:cxn modelId="{1C85EC11-8AF4-4B65-9C41-CE219EED3AA2}" type="presOf" srcId="{E69A9CA3-715A-4912-A228-041A5E008D26}" destId="{533FCD74-EB48-4F3B-A517-2A893792E362}" srcOrd="0" destOrd="0" presId="urn:microsoft.com/office/officeart/2005/8/layout/lProcess1"/>
    <dgm:cxn modelId="{7AF52DF4-5B3A-45F5-A96D-39357C8B3E64}" srcId="{288601B2-4C5C-47E6-AFAF-F54B0E324DEF}" destId="{BF9A80E3-DA66-4DF4-AE56-E325D5AC1FBA}" srcOrd="2" destOrd="0" parTransId="{9D3D376C-7C78-4D64-B17B-4D14CE449626}" sibTransId="{7D1F174A-E675-4D3F-A973-912AA0EA3DF6}"/>
    <dgm:cxn modelId="{90603A42-7B1F-41F5-BEA3-252318474E9B}" type="presOf" srcId="{348A2829-B03C-47A6-827D-83DB89EFAA81}" destId="{AAC3F2B4-157D-4790-8015-6E537C180BAA}" srcOrd="0" destOrd="0" presId="urn:microsoft.com/office/officeart/2005/8/layout/lProcess1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63847EDA-8F61-4381-A4A5-25F53A535FDE}" type="presOf" srcId="{04053970-5D80-46A1-B461-BED3F277752F}" destId="{49BD7084-2A1B-4FFF-9806-C156BC3ECA3C}" srcOrd="0" destOrd="0" presId="urn:microsoft.com/office/officeart/2005/8/layout/lProcess1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14D74F2C-361B-4F3E-B74A-056DC5B21233}" type="presOf" srcId="{288601B2-4C5C-47E6-AFAF-F54B0E324DEF}" destId="{7DD402FB-CACD-4F64-80A6-6DD87ECCC32E}" srcOrd="0" destOrd="0" presId="urn:microsoft.com/office/officeart/2005/8/layout/lProcess1"/>
    <dgm:cxn modelId="{C558D7D8-01B3-4A11-83DB-6AB3F9E4FBF9}" type="presOf" srcId="{A41AFEA4-2A89-4D52-A2F0-0A97BB6920C2}" destId="{2BCC8C1B-6C08-4859-8E1A-C58339B4D8B2}" srcOrd="0" destOrd="0" presId="urn:microsoft.com/office/officeart/2005/8/layout/lProcess1"/>
    <dgm:cxn modelId="{C59DDA5E-372B-42DD-99AC-B38BDE5F3269}" type="presOf" srcId="{555F3254-2CB1-4067-9F3C-42DFB34257EE}" destId="{BBF1F6DD-3EEE-487E-ABF3-00AEB377296A}" srcOrd="0" destOrd="0" presId="urn:microsoft.com/office/officeart/2005/8/layout/lProcess1"/>
    <dgm:cxn modelId="{F63DB5C9-2B08-4C13-BB56-2D9593D76FB6}" type="presOf" srcId="{FCEEAC75-CE5E-4523-A1B6-72C9E004C730}" destId="{357C4D2D-3B72-4EF5-9E40-264D530B0189}" srcOrd="0" destOrd="0" presId="urn:microsoft.com/office/officeart/2005/8/layout/lProcess1"/>
    <dgm:cxn modelId="{0469F47B-FEEF-4956-82DA-455E9BC0AEDF}" type="presParOf" srcId="{E3C03E95-D768-42B6-8922-A9A3518F668D}" destId="{5E6F4056-3569-482D-939F-5EE4A49984C1}" srcOrd="0" destOrd="0" presId="urn:microsoft.com/office/officeart/2005/8/layout/lProcess1"/>
    <dgm:cxn modelId="{106FF8A9-5FBA-4929-8619-AC6F13896B12}" type="presParOf" srcId="{5E6F4056-3569-482D-939F-5EE4A49984C1}" destId="{7DD402FB-CACD-4F64-80A6-6DD87ECCC32E}" srcOrd="0" destOrd="0" presId="urn:microsoft.com/office/officeart/2005/8/layout/lProcess1"/>
    <dgm:cxn modelId="{E1F95761-CC1D-4222-B2CA-768A228B96BF}" type="presParOf" srcId="{5E6F4056-3569-482D-939F-5EE4A49984C1}" destId="{533FCD74-EB48-4F3B-A517-2A893792E362}" srcOrd="1" destOrd="0" presId="urn:microsoft.com/office/officeart/2005/8/layout/lProcess1"/>
    <dgm:cxn modelId="{1D993975-E419-4136-865D-382E6A04AE8A}" type="presParOf" srcId="{5E6F4056-3569-482D-939F-5EE4A49984C1}" destId="{010C84A1-992E-4461-8C85-4DA8B1E0C810}" srcOrd="2" destOrd="0" presId="urn:microsoft.com/office/officeart/2005/8/layout/lProcess1"/>
    <dgm:cxn modelId="{0BD72928-63D7-4A6A-8182-AA724006E533}" type="presParOf" srcId="{5E6F4056-3569-482D-939F-5EE4A49984C1}" destId="{2BCC8C1B-6C08-4859-8E1A-C58339B4D8B2}" srcOrd="3" destOrd="0" presId="urn:microsoft.com/office/officeart/2005/8/layout/lProcess1"/>
    <dgm:cxn modelId="{D6CC773D-BA66-4D74-8540-2A47A0B9CD29}" type="presParOf" srcId="{5E6F4056-3569-482D-939F-5EE4A49984C1}" destId="{BBF1F6DD-3EEE-487E-ABF3-00AEB377296A}" srcOrd="4" destOrd="0" presId="urn:microsoft.com/office/officeart/2005/8/layout/lProcess1"/>
    <dgm:cxn modelId="{3EC56731-6A7E-4A19-838F-EABDC89EF297}" type="presParOf" srcId="{5E6F4056-3569-482D-939F-5EE4A49984C1}" destId="{82CA3189-2DFB-4C6C-AEAC-4A8EF00AEAC1}" srcOrd="5" destOrd="0" presId="urn:microsoft.com/office/officeart/2005/8/layout/lProcess1"/>
    <dgm:cxn modelId="{74B12D0B-F9FC-4A76-B040-043D8BB168B8}" type="presParOf" srcId="{5E6F4056-3569-482D-939F-5EE4A49984C1}" destId="{3F7562B0-48B6-4DED-8CDC-B9E6E8676CC7}" srcOrd="6" destOrd="0" presId="urn:microsoft.com/office/officeart/2005/8/layout/lProcess1"/>
    <dgm:cxn modelId="{2A91D818-70F5-4FF2-96D0-CE9831BCB0E8}" type="presParOf" srcId="{5E6F4056-3569-482D-939F-5EE4A49984C1}" destId="{E6A57CEB-BBEA-48BC-BDF1-E53636AC716E}" srcOrd="7" destOrd="0" presId="urn:microsoft.com/office/officeart/2005/8/layout/lProcess1"/>
    <dgm:cxn modelId="{2DD4D858-9B3D-444F-9BB0-33CE4CBAAF7C}" type="presParOf" srcId="{5E6F4056-3569-482D-939F-5EE4A49984C1}" destId="{99BD06A2-1E4A-46F5-949C-6769702FE89D}" srcOrd="8" destOrd="0" presId="urn:microsoft.com/office/officeart/2005/8/layout/lProcess1"/>
    <dgm:cxn modelId="{FC1DCD47-2152-48A6-98E3-D8C1A48942BD}" type="presParOf" srcId="{E3C03E95-D768-42B6-8922-A9A3518F668D}" destId="{698D8F44-C286-49D7-BF01-964F3DD31243}" srcOrd="1" destOrd="0" presId="urn:microsoft.com/office/officeart/2005/8/layout/lProcess1"/>
    <dgm:cxn modelId="{AD0E02C4-774A-488B-85A2-C75000174FFF}" type="presParOf" srcId="{E3C03E95-D768-42B6-8922-A9A3518F668D}" destId="{A2FB19F3-8B83-4C60-90FE-3E6B67E1E184}" srcOrd="2" destOrd="0" presId="urn:microsoft.com/office/officeart/2005/8/layout/lProcess1"/>
    <dgm:cxn modelId="{B6190A31-A411-4A4A-80F8-D756A5196C1A}" type="presParOf" srcId="{A2FB19F3-8B83-4C60-90FE-3E6B67E1E184}" destId="{AAC3F2B4-157D-4790-8015-6E537C180BAA}" srcOrd="0" destOrd="0" presId="urn:microsoft.com/office/officeart/2005/8/layout/lProcess1"/>
    <dgm:cxn modelId="{64091413-468C-44D9-9D56-757DFECD65F9}" type="presParOf" srcId="{A2FB19F3-8B83-4C60-90FE-3E6B67E1E184}" destId="{4798FEFB-AB58-4431-A7F9-42E9B17B6F4E}" srcOrd="1" destOrd="0" presId="urn:microsoft.com/office/officeart/2005/8/layout/lProcess1"/>
    <dgm:cxn modelId="{AE1B4BD9-BF9F-4B9A-BDA5-9301D3AFA8C7}" type="presParOf" srcId="{A2FB19F3-8B83-4C60-90FE-3E6B67E1E184}" destId="{2DB0A134-9F9B-4792-9888-216756AE653D}" srcOrd="2" destOrd="0" presId="urn:microsoft.com/office/officeart/2005/8/layout/lProcess1"/>
    <dgm:cxn modelId="{88109C4E-2A1C-4B5C-82FA-44EEB1A19355}" type="presParOf" srcId="{A2FB19F3-8B83-4C60-90FE-3E6B67E1E184}" destId="{A60810FA-9D48-4742-8D10-C9BE1730B07F}" srcOrd="3" destOrd="0" presId="urn:microsoft.com/office/officeart/2005/8/layout/lProcess1"/>
    <dgm:cxn modelId="{F88E09DF-1E26-4B17-959A-CCF492F0B1A1}" type="presParOf" srcId="{A2FB19F3-8B83-4C60-90FE-3E6B67E1E184}" destId="{49BD7084-2A1B-4FFF-9806-C156BC3ECA3C}" srcOrd="4" destOrd="0" presId="urn:microsoft.com/office/officeart/2005/8/layout/lProcess1"/>
    <dgm:cxn modelId="{82EACF67-623F-48EE-8BF9-50B2ACE6A80D}" type="presParOf" srcId="{E3C03E95-D768-42B6-8922-A9A3518F668D}" destId="{50D42608-5803-4331-92C4-B57E9767A071}" srcOrd="3" destOrd="0" presId="urn:microsoft.com/office/officeart/2005/8/layout/lProcess1"/>
    <dgm:cxn modelId="{AFEC569F-6D25-4030-9BBF-0A43AF0273EA}" type="presParOf" srcId="{E3C03E95-D768-42B6-8922-A9A3518F668D}" destId="{EA0974C9-963F-41E2-9B57-D72295469541}" srcOrd="4" destOrd="0" presId="urn:microsoft.com/office/officeart/2005/8/layout/lProcess1"/>
    <dgm:cxn modelId="{401FE03A-AC33-4C7C-A326-E10E5DB08BF2}" type="presParOf" srcId="{EA0974C9-963F-41E2-9B57-D72295469541}" destId="{9EDB9606-04C0-4A35-BF09-F6D8B309F0DE}" srcOrd="0" destOrd="0" presId="urn:microsoft.com/office/officeart/2005/8/layout/lProcess1"/>
    <dgm:cxn modelId="{FF769C2A-D864-4084-804F-A68865CD1FFD}" type="presParOf" srcId="{EA0974C9-963F-41E2-9B57-D72295469541}" destId="{B87D9AF3-9D96-437D-9631-B336EF8E02C8}" srcOrd="1" destOrd="0" presId="urn:microsoft.com/office/officeart/2005/8/layout/lProcess1"/>
    <dgm:cxn modelId="{366191CA-D20B-4141-AB65-AF906272D608}" type="presParOf" srcId="{EA0974C9-963F-41E2-9B57-D72295469541}" destId="{357C4D2D-3B72-4EF5-9E40-264D530B0189}" srcOrd="2" destOrd="0" presId="urn:microsoft.com/office/officeart/2005/8/layout/lProcess1"/>
    <dgm:cxn modelId="{5BBB715D-16F5-411D-A03A-1F3D6763218F}" type="presParOf" srcId="{EA0974C9-963F-41E2-9B57-D72295469541}" destId="{6F6AE7ED-23AD-429E-8E8E-EB41EB38A6B8}" srcOrd="3" destOrd="0" presId="urn:microsoft.com/office/officeart/2005/8/layout/lProcess1"/>
    <dgm:cxn modelId="{4BF4E407-DB19-4E33-90B8-60C1EBC4D789}" type="presParOf" srcId="{EA0974C9-963F-41E2-9B57-D72295469541}" destId="{EF8C00A0-8ABA-4013-B17F-666A34C0DA7D}" srcOrd="4" destOrd="0" presId="urn:microsoft.com/office/officeart/2005/8/layout/lProcess1"/>
    <dgm:cxn modelId="{2FD8AB35-5B38-4BA9-9111-B724AFCEEB78}" type="presParOf" srcId="{E3C03E95-D768-42B6-8922-A9A3518F668D}" destId="{77417F72-EEFA-4C25-83DD-D074FE26248B}" srcOrd="5" destOrd="0" presId="urn:microsoft.com/office/officeart/2005/8/layout/lProcess1"/>
    <dgm:cxn modelId="{D4863DDD-C921-4355-B7C7-928AD9A711BD}" type="presParOf" srcId="{E3C03E95-D768-42B6-8922-A9A3518F668D}" destId="{48E0F390-A146-49D4-B5C4-E2956BBDD7A0}" srcOrd="6" destOrd="0" presId="urn:microsoft.com/office/officeart/2005/8/layout/lProcess1"/>
    <dgm:cxn modelId="{197A3FD3-2C39-4257-AA54-152EC552A04B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52399" custScaleY="97636" custLinFactNeighborX="76" custLinFactNeighborY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A5E2D-1CBF-48CF-8944-19E8F1208D4C}" type="presOf" srcId="{F66C0B0F-594B-4FCD-8D52-737FCFB3BBE2}" destId="{1A8115D4-3C92-4236-AA49-E68EB7C814CE}" srcOrd="0" destOrd="0" presId="urn:microsoft.com/office/officeart/2005/8/layout/vList2"/>
    <dgm:cxn modelId="{00E372D3-939A-4323-AEB5-F7EAB36CEEAE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76725AF6-AA54-4864-AA4C-C5FAD56CA205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Основных направлений бюджетной и налоговой политики </a:t>
          </a:r>
          <a:r>
            <a:rPr lang="ru-RU" sz="2000" dirty="0" err="1" smtClean="0"/>
            <a:t>Волошинского</a:t>
          </a:r>
          <a:r>
            <a:rPr lang="ru-RU" sz="2000" dirty="0" smtClean="0"/>
            <a:t> сельского поселения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70939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C2020-9B61-4852-AA47-5EADBDE6C0CC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F3E5177-879B-48E9-BCB2-F1C7FA47336D}" type="presOf" srcId="{F66C0B0F-594B-4FCD-8D52-737FCFB3BBE2}" destId="{1A8115D4-3C92-4236-AA49-E68EB7C814CE}" srcOrd="0" destOrd="0" presId="urn:microsoft.com/office/officeart/2005/8/layout/vList2"/>
    <dgm:cxn modelId="{C16829A1-6783-4DDE-B068-7CF9DCA465BB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Укрепление налогового потенциала, увеличение собираемости налогов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3FDB9-81D9-4D6B-80A7-374B06BD1504}" type="presOf" srcId="{0A69800F-E311-43F4-BC6A-FF2661B578F6}" destId="{FC1A9DF6-FD5C-43E3-B926-20429105DECF}" srcOrd="0" destOrd="0" presId="urn:microsoft.com/office/officeart/2005/8/layout/vList2"/>
    <dgm:cxn modelId="{074E0B05-B2EB-41EA-90BA-97BF5B298C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366E886-E645-4569-8614-AD9287E40D7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Оценка эффективности налоговых льгот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5739B-6C38-4A5D-9EE9-C9880B9BDB3B}" type="presOf" srcId="{F66C0B0F-594B-4FCD-8D52-737FCFB3BBE2}" destId="{1A8115D4-3C92-4236-AA49-E68EB7C814CE}" srcOrd="0" destOrd="0" presId="urn:microsoft.com/office/officeart/2005/8/layout/vList2"/>
    <dgm:cxn modelId="{9FA23340-ADF2-4586-A92D-D96DE635C00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D3EEC242-07AD-4D23-A8D8-BE92DD840D23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Реализация 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2171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20761-0A94-48DD-8816-B63959217547}" type="presOf" srcId="{F66C0B0F-594B-4FCD-8D52-737FCFB3BBE2}" destId="{1A8115D4-3C92-4236-AA49-E68EB7C814CE}" srcOrd="0" destOrd="0" presId="urn:microsoft.com/office/officeart/2005/8/layout/vList2"/>
    <dgm:cxn modelId="{8189618F-8481-4CB5-BCED-19BCCB8C4C0B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987CAF3A-A222-4706-B2BC-605CD837E0B2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Повышение эффективности бюджетных расходов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1032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3FFF1-0E1C-4655-AB3A-B76481878169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BE4DB00-F9B5-41E9-A967-180C5E12F3C8}" type="presOf" srcId="{0A69800F-E311-43F4-BC6A-FF2661B578F6}" destId="{FC1A9DF6-FD5C-43E3-B926-20429105DECF}" srcOrd="0" destOrd="0" presId="urn:microsoft.com/office/officeart/2005/8/layout/vList2"/>
    <dgm:cxn modelId="{8E38B2C7-F1A3-447F-AEF9-F86E8ED29FC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Обеспечение сбалансированности местных бюджетов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331" custLinFactNeighborY="8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CA790-39F4-4229-ADDA-DD4C8BB6724E}" type="presOf" srcId="{F66C0B0F-594B-4FCD-8D52-737FCFB3BBE2}" destId="{1A8115D4-3C92-4236-AA49-E68EB7C814CE}" srcOrd="0" destOrd="0" presId="urn:microsoft.com/office/officeart/2005/8/layout/vList2"/>
    <dgm:cxn modelId="{C8564043-6ADE-4DC1-8121-F7BDFE80EEC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1137D4E-E157-480C-974D-14E93ACDC7D7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Соблюдение взвешенной долговой политики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NeighborX="-106" custLinFactNeighborY="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558D4-FEE0-4B4F-AF34-2655A27152C0}" type="presOf" srcId="{F66C0B0F-594B-4FCD-8D52-737FCFB3BBE2}" destId="{1A8115D4-3C92-4236-AA49-E68EB7C814CE}" srcOrd="0" destOrd="0" presId="urn:microsoft.com/office/officeart/2005/8/layout/vList2"/>
    <dgm:cxn modelId="{91B048FC-90D9-423E-99C6-B1E374C0B214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076BE954-B8BB-4299-B051-4BF2EEC758BE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405442" y="0"/>
          <a:ext cx="6351152" cy="8846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Послания Президента РФ Федеральному Собранию РФ, определяющих бюджетную политику в РФ</a:t>
          </a:r>
          <a:endParaRPr lang="ru-RU" sz="2000" kern="1200" dirty="0"/>
        </a:p>
      </dsp:txBody>
      <dsp:txXfrm>
        <a:off x="448625" y="43183"/>
        <a:ext cx="6264786" cy="7982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402FB-CACD-4F64-80A6-6DD87ECCC32E}">
      <dsp:nvSpPr>
        <dsp:cNvPr id="0" name=""/>
        <dsp:cNvSpPr/>
      </dsp:nvSpPr>
      <dsp:spPr>
        <a:xfrm>
          <a:off x="0" y="275847"/>
          <a:ext cx="2039188" cy="11962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Налоговые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7843,0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35036" y="310883"/>
        <a:ext cx="1969116" cy="1126153"/>
      </dsp:txXfrm>
    </dsp:sp>
    <dsp:sp modelId="{533FCD74-EB48-4F3B-A517-2A893792E362}">
      <dsp:nvSpPr>
        <dsp:cNvPr id="0" name=""/>
        <dsp:cNvSpPr/>
      </dsp:nvSpPr>
      <dsp:spPr>
        <a:xfrm rot="5359484">
          <a:off x="693586" y="1841374"/>
          <a:ext cx="677329" cy="2129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84A1-992E-4461-8C85-4DA8B1E0C810}">
      <dsp:nvSpPr>
        <dsp:cNvPr id="0" name=""/>
        <dsp:cNvSpPr/>
      </dsp:nvSpPr>
      <dsp:spPr>
        <a:xfrm>
          <a:off x="0" y="2423587"/>
          <a:ext cx="2082674" cy="59030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доходы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 физических лиц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1 878,5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7290" y="2440877"/>
        <a:ext cx="2048094" cy="555728"/>
      </dsp:txXfrm>
    </dsp:sp>
    <dsp:sp modelId="{2BCC8C1B-6C08-4859-8E1A-C58339B4D8B2}">
      <dsp:nvSpPr>
        <dsp:cNvPr id="0" name=""/>
        <dsp:cNvSpPr/>
      </dsp:nvSpPr>
      <dsp:spPr>
        <a:xfrm rot="5400000">
          <a:off x="901749" y="3119457"/>
          <a:ext cx="279610" cy="195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F6DD-3EEE-487E-ABF3-00AEB377296A}">
      <dsp:nvSpPr>
        <dsp:cNvPr id="0" name=""/>
        <dsp:cNvSpPr/>
      </dsp:nvSpPr>
      <dsp:spPr>
        <a:xfrm>
          <a:off x="0" y="3415901"/>
          <a:ext cx="2082674" cy="5989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совокупный доход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2 183,9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7542" y="3433443"/>
        <a:ext cx="2047590" cy="563856"/>
      </dsp:txXfrm>
    </dsp:sp>
    <dsp:sp modelId="{82CA3189-2DFB-4C6C-AEAC-4A8EF00AEAC1}">
      <dsp:nvSpPr>
        <dsp:cNvPr id="0" name=""/>
        <dsp:cNvSpPr/>
      </dsp:nvSpPr>
      <dsp:spPr>
        <a:xfrm rot="5400000">
          <a:off x="924162" y="4115088"/>
          <a:ext cx="261457" cy="1647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562B0-48B6-4DED-8CDC-B9E6E8676CC7}">
      <dsp:nvSpPr>
        <dsp:cNvPr id="0" name=""/>
        <dsp:cNvSpPr/>
      </dsp:nvSpPr>
      <dsp:spPr>
        <a:xfrm>
          <a:off x="0" y="4357520"/>
          <a:ext cx="2082674" cy="4794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Налоги на имущество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3 766,3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4043" y="4371563"/>
        <a:ext cx="2054588" cy="451382"/>
      </dsp:txXfrm>
    </dsp:sp>
    <dsp:sp modelId="{E6A57CEB-BBEA-48BC-BDF1-E53636AC716E}">
      <dsp:nvSpPr>
        <dsp:cNvPr id="0" name=""/>
        <dsp:cNvSpPr/>
      </dsp:nvSpPr>
      <dsp:spPr>
        <a:xfrm rot="5396923">
          <a:off x="949592" y="4929071"/>
          <a:ext cx="184165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D06A2-1E4A-46F5-949C-6769702FE89D}">
      <dsp:nvSpPr>
        <dsp:cNvPr id="0" name=""/>
        <dsp:cNvSpPr/>
      </dsp:nvSpPr>
      <dsp:spPr>
        <a:xfrm>
          <a:off x="694" y="5112271"/>
          <a:ext cx="2082674" cy="5206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Государственная пошлина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accent2">
                  <a:lumMod val="75000"/>
                </a:schemeClr>
              </a:solidFill>
            </a:rPr>
            <a:t>14,3</a:t>
          </a:r>
          <a:endParaRPr lang="ru-RU" sz="1100" b="1" i="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5944" y="5127521"/>
        <a:ext cx="2052174" cy="490168"/>
      </dsp:txXfrm>
    </dsp:sp>
    <dsp:sp modelId="{AAC3F2B4-157D-4790-8015-6E537C180BAA}">
      <dsp:nvSpPr>
        <dsp:cNvPr id="0" name=""/>
        <dsp:cNvSpPr/>
      </dsp:nvSpPr>
      <dsp:spPr>
        <a:xfrm>
          <a:off x="2295843" y="352469"/>
          <a:ext cx="2096566" cy="85462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71,2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320874" y="377500"/>
        <a:ext cx="2046504" cy="804558"/>
      </dsp:txXfrm>
    </dsp:sp>
    <dsp:sp modelId="{4798FEFB-AB58-4431-A7F9-42E9B17B6F4E}">
      <dsp:nvSpPr>
        <dsp:cNvPr id="0" name=""/>
        <dsp:cNvSpPr/>
      </dsp:nvSpPr>
      <dsp:spPr>
        <a:xfrm rot="5394617">
          <a:off x="3206272" y="1439447"/>
          <a:ext cx="277916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2304767" y="1762921"/>
          <a:ext cx="2082674" cy="5609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Доходы от использования имущества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8,2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321195" y="1779349"/>
        <a:ext cx="2049818" cy="528044"/>
      </dsp:txXfrm>
    </dsp:sp>
    <dsp:sp modelId="{A60810FA-9D48-4742-8D10-C9BE1730B07F}">
      <dsp:nvSpPr>
        <dsp:cNvPr id="0" name=""/>
        <dsp:cNvSpPr/>
      </dsp:nvSpPr>
      <dsp:spPr>
        <a:xfrm rot="5432817">
          <a:off x="3279340" y="2386867"/>
          <a:ext cx="126099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2297040" y="2541028"/>
          <a:ext cx="2082674" cy="623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Доходы от оказания платных услуг и компенсации затрат государства, Штрафы, санкции, возмещение ущерба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63,0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315300" y="2559288"/>
        <a:ext cx="2046154" cy="586933"/>
      </dsp:txXfrm>
    </dsp:sp>
    <dsp:sp modelId="{9EDB9606-04C0-4A35-BF09-F6D8B309F0DE}">
      <dsp:nvSpPr>
        <dsp:cNvPr id="0" name=""/>
        <dsp:cNvSpPr/>
      </dsp:nvSpPr>
      <dsp:spPr>
        <a:xfrm>
          <a:off x="4624668" y="355317"/>
          <a:ext cx="2082674" cy="84892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8 262,6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49532" y="380181"/>
        <a:ext cx="2032946" cy="799196"/>
      </dsp:txXfrm>
    </dsp:sp>
    <dsp:sp modelId="{B87D9AF3-9D96-437D-9631-B336EF8E02C8}">
      <dsp:nvSpPr>
        <dsp:cNvPr id="0" name=""/>
        <dsp:cNvSpPr/>
      </dsp:nvSpPr>
      <dsp:spPr>
        <a:xfrm rot="5323371">
          <a:off x="5518493" y="1487200"/>
          <a:ext cx="328598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4655055" y="1861275"/>
          <a:ext cx="2082674" cy="5629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7 052,8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71543" y="1877763"/>
        <a:ext cx="2049698" cy="529981"/>
      </dsp:txXfrm>
    </dsp:sp>
    <dsp:sp modelId="{6F6AE7ED-23AD-429E-8E8E-EB41EB38A6B8}">
      <dsp:nvSpPr>
        <dsp:cNvPr id="0" name=""/>
        <dsp:cNvSpPr/>
      </dsp:nvSpPr>
      <dsp:spPr>
        <a:xfrm rot="5295519">
          <a:off x="5643487" y="2488999"/>
          <a:ext cx="129633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4678235" y="2644882"/>
          <a:ext cx="2082674" cy="5206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255,6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93485" y="2660132"/>
        <a:ext cx="2052174" cy="490168"/>
      </dsp:txXfrm>
    </dsp:sp>
    <dsp:sp modelId="{573EB78C-2CCA-43A4-AE46-92365A68857E}">
      <dsp:nvSpPr>
        <dsp:cNvPr id="0" name=""/>
        <dsp:cNvSpPr/>
      </dsp:nvSpPr>
      <dsp:spPr>
        <a:xfrm>
          <a:off x="7117817" y="478658"/>
          <a:ext cx="1662161" cy="144395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16 176,8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7160109" y="520950"/>
        <a:ext cx="1577577" cy="1359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819025" y="197"/>
          <a:ext cx="3992005" cy="69859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«Майских» указов Президента РФ</a:t>
          </a:r>
          <a:endParaRPr lang="ru-RU" sz="2000" kern="1200" dirty="0"/>
        </a:p>
      </dsp:txBody>
      <dsp:txXfrm>
        <a:off x="1853127" y="34299"/>
        <a:ext cx="3923801" cy="630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107002" y="0"/>
          <a:ext cx="5404470" cy="86884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Основных направлений бюджетной и налоговой политики </a:t>
          </a:r>
          <a:r>
            <a:rPr lang="ru-RU" sz="2000" kern="1200" dirty="0" err="1" smtClean="0"/>
            <a:t>Волошинского</a:t>
          </a:r>
          <a:r>
            <a:rPr lang="ru-RU" sz="2000" kern="1200" dirty="0" smtClean="0"/>
            <a:t> сельского поселения</a:t>
          </a:r>
          <a:endParaRPr lang="ru-RU" sz="2000" kern="1200" dirty="0"/>
        </a:p>
      </dsp:txBody>
      <dsp:txXfrm>
        <a:off x="1149416" y="42414"/>
        <a:ext cx="5319642" cy="784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Укрепление налогового потенциала, увеличение собираемости налогов</a:t>
          </a:r>
          <a:endParaRPr lang="ru-RU" sz="2000" kern="1200" dirty="0"/>
        </a:p>
      </dsp:txBody>
      <dsp:txXfrm>
        <a:off x="29817" y="29817"/>
        <a:ext cx="8211764" cy="551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эффективности налоговых льгот</a:t>
          </a:r>
          <a:endParaRPr lang="ru-RU" sz="2000" kern="1200" dirty="0"/>
        </a:p>
      </dsp:txBody>
      <dsp:txXfrm>
        <a:off x="29817" y="29817"/>
        <a:ext cx="8211764" cy="5511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 «майских» указов Президента РФ</a:t>
          </a:r>
          <a:endParaRPr lang="ru-RU" sz="2000" kern="1200" dirty="0"/>
        </a:p>
      </dsp:txBody>
      <dsp:txXfrm>
        <a:off x="29817" y="29817"/>
        <a:ext cx="8211764" cy="551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эффективности бюджетных расходов</a:t>
          </a:r>
          <a:endParaRPr lang="ru-RU" sz="2000" kern="1200" dirty="0"/>
        </a:p>
      </dsp:txBody>
      <dsp:txXfrm>
        <a:off x="29817" y="29817"/>
        <a:ext cx="8211764" cy="5511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сбалансированности местных бюджетов</a:t>
          </a:r>
          <a:endParaRPr lang="ru-RU" sz="2000" kern="1200" dirty="0"/>
        </a:p>
      </dsp:txBody>
      <dsp:txXfrm>
        <a:off x="29817" y="31011"/>
        <a:ext cx="8211764" cy="551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Соблюдение взвешенной долговой политики</a:t>
          </a:r>
          <a:endParaRPr lang="ru-RU" sz="2000" kern="1200" dirty="0"/>
        </a:p>
      </dsp:txBody>
      <dsp:txXfrm>
        <a:off x="29817" y="31011"/>
        <a:ext cx="8211764" cy="551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8034-7E36-429C-AFDD-CF208C427B9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7238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167817"/>
            <a:ext cx="7942580" cy="300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378F-2FA7-4C05-8DE3-0DAB61813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9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9378F-2FA7-4C05-8DE3-0DAB6181388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74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9378F-2FA7-4C05-8DE3-0DAB618138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6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6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7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4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9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3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1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5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3.xml"/><Relationship Id="rId7" Type="http://schemas.openxmlformats.org/officeDocument/2006/relationships/image" Target="../media/image8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2.xml"/><Relationship Id="rId20" Type="http://schemas.openxmlformats.org/officeDocument/2006/relationships/diagramLayout" Target="../diagrams/layout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png"/><Relationship Id="rId15" Type="http://schemas.openxmlformats.org/officeDocument/2006/relationships/diagramLayout" Target="../diagrams/layout2.xml"/><Relationship Id="rId23" Type="http://schemas.microsoft.com/office/2007/relationships/diagramDrawing" Target="../diagrams/drawing3.xml"/><Relationship Id="rId10" Type="http://schemas.openxmlformats.org/officeDocument/2006/relationships/diagramLayout" Target="../diagrams/layout1.xml"/><Relationship Id="rId19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Relationship Id="rId22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26" Type="http://schemas.openxmlformats.org/officeDocument/2006/relationships/diagramQuickStyle" Target="../diagrams/quickStyle8.xml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5" Type="http://schemas.openxmlformats.org/officeDocument/2006/relationships/diagramLayout" Target="../diagrams/layout8.xml"/><Relationship Id="rId33" Type="http://schemas.microsoft.com/office/2007/relationships/diagramDrawing" Target="../diagrams/drawing9.xml"/><Relationship Id="rId2" Type="http://schemas.openxmlformats.org/officeDocument/2006/relationships/image" Target="../media/image5.png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29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24" Type="http://schemas.openxmlformats.org/officeDocument/2006/relationships/diagramData" Target="../diagrams/data8.xml"/><Relationship Id="rId32" Type="http://schemas.openxmlformats.org/officeDocument/2006/relationships/diagramColors" Target="../diagrams/colors9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28" Type="http://schemas.microsoft.com/office/2007/relationships/diagramDrawing" Target="../diagrams/drawing8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31" Type="http://schemas.openxmlformats.org/officeDocument/2006/relationships/diagramQuickStyle" Target="../diagrams/quickStyle9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Relationship Id="rId27" Type="http://schemas.openxmlformats.org/officeDocument/2006/relationships/diagramColors" Target="../diagrams/colors8.xml"/><Relationship Id="rId30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3.png"/><Relationship Id="rId7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3.png"/><Relationship Id="rId7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5410200" y="3810063"/>
            <a:ext cx="3733800" cy="90489"/>
          </a:xfrm>
          <a:custGeom>
            <a:avLst/>
            <a:gdLst/>
            <a:ahLst/>
            <a:cxnLst/>
            <a:rect l="0" t="0" r="0" b="0"/>
            <a:pathLst>
              <a:path w="3733800" h="90489">
                <a:moveTo>
                  <a:pt x="0" y="90489"/>
                </a:moveTo>
                <a:lnTo>
                  <a:pt x="3733800" y="90489"/>
                </a:lnTo>
                <a:lnTo>
                  <a:pt x="3733800" y="0"/>
                </a:lnTo>
                <a:lnTo>
                  <a:pt x="0" y="0"/>
                </a:lnTo>
                <a:lnTo>
                  <a:pt x="0" y="90489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5410200" y="3897313"/>
            <a:ext cx="3733800" cy="192087"/>
          </a:xfrm>
          <a:custGeom>
            <a:avLst/>
            <a:gdLst/>
            <a:ahLst/>
            <a:cxnLst/>
            <a:rect l="0" t="0" r="0" b="0"/>
            <a:pathLst>
              <a:path w="3733800" h="192087">
                <a:moveTo>
                  <a:pt x="0" y="192087"/>
                </a:moveTo>
                <a:lnTo>
                  <a:pt x="3733800" y="192087"/>
                </a:lnTo>
                <a:lnTo>
                  <a:pt x="3733800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000" dirty="0" smtClean="0"/>
              <a:t>Администрация </a:t>
            </a:r>
            <a:r>
              <a:rPr lang="ru-RU" sz="1000" dirty="0" err="1" smtClean="0"/>
              <a:t>Волошинского</a:t>
            </a:r>
            <a:r>
              <a:rPr lang="ru-RU" sz="1000" dirty="0" smtClean="0"/>
              <a:t> сельского поселения</a:t>
            </a:r>
            <a:endParaRPr lang="ru-RU" sz="1000" dirty="0"/>
          </a:p>
        </p:txBody>
      </p:sp>
      <p:sp>
        <p:nvSpPr>
          <p:cNvPr id="102" name="Freeform 102"/>
          <p:cNvSpPr/>
          <p:nvPr/>
        </p:nvSpPr>
        <p:spPr>
          <a:xfrm>
            <a:off x="5410200" y="4114800"/>
            <a:ext cx="3733800" cy="9525"/>
          </a:xfrm>
          <a:custGeom>
            <a:avLst/>
            <a:gdLst/>
            <a:ahLst/>
            <a:cxnLst/>
            <a:rect l="0" t="0" r="0" b="0"/>
            <a:pathLst>
              <a:path w="3733800" h="9525">
                <a:moveTo>
                  <a:pt x="0" y="9525"/>
                </a:moveTo>
                <a:lnTo>
                  <a:pt x="3733800" y="9525"/>
                </a:lnTo>
                <a:lnTo>
                  <a:pt x="373380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5410200" y="4163949"/>
            <a:ext cx="1965325" cy="19050"/>
          </a:xfrm>
          <a:custGeom>
            <a:avLst/>
            <a:gdLst/>
            <a:ahLst/>
            <a:cxnLst/>
            <a:rect l="0" t="0" r="0" b="0"/>
            <a:pathLst>
              <a:path w="1965325" h="19050">
                <a:moveTo>
                  <a:pt x="0" y="19050"/>
                </a:moveTo>
                <a:lnTo>
                  <a:pt x="1965325" y="19050"/>
                </a:lnTo>
                <a:lnTo>
                  <a:pt x="19653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0504D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5410200" y="4198874"/>
            <a:ext cx="1965325" cy="9525"/>
          </a:xfrm>
          <a:custGeom>
            <a:avLst/>
            <a:gdLst/>
            <a:ahLst/>
            <a:cxnLst/>
            <a:rect l="0" t="0" r="0" b="0"/>
            <a:pathLst>
              <a:path w="1965325" h="9525">
                <a:moveTo>
                  <a:pt x="0" y="9525"/>
                </a:moveTo>
                <a:lnTo>
                  <a:pt x="1965325" y="9525"/>
                </a:lnTo>
                <a:lnTo>
                  <a:pt x="196532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5410200" y="3962400"/>
            <a:ext cx="3063875" cy="26924"/>
          </a:xfrm>
          <a:custGeom>
            <a:avLst/>
            <a:gdLst/>
            <a:ahLst/>
            <a:cxnLst/>
            <a:rect l="0" t="0" r="0" b="0"/>
            <a:pathLst>
              <a:path w="3063875" h="26924">
                <a:moveTo>
                  <a:pt x="0" y="4446"/>
                </a:moveTo>
                <a:cubicBezTo>
                  <a:pt x="0" y="2033"/>
                  <a:pt x="2032" y="0"/>
                  <a:pt x="4445" y="0"/>
                </a:cubicBezTo>
                <a:cubicBezTo>
                  <a:pt x="4445" y="0"/>
                  <a:pt x="4445" y="0"/>
                  <a:pt x="4445" y="0"/>
                </a:cubicBezTo>
                <a:lnTo>
                  <a:pt x="4445" y="0"/>
                </a:lnTo>
                <a:lnTo>
                  <a:pt x="3059430" y="0"/>
                </a:lnTo>
                <a:cubicBezTo>
                  <a:pt x="3061843" y="0"/>
                  <a:pt x="3063875" y="2033"/>
                  <a:pt x="3063875" y="4446"/>
                </a:cubicBezTo>
                <a:cubicBezTo>
                  <a:pt x="3063875" y="4446"/>
                  <a:pt x="3063875" y="4446"/>
                  <a:pt x="3063875" y="4446"/>
                </a:cubicBezTo>
                <a:lnTo>
                  <a:pt x="3063875" y="4446"/>
                </a:lnTo>
                <a:lnTo>
                  <a:pt x="3063875" y="22480"/>
                </a:lnTo>
                <a:cubicBezTo>
                  <a:pt x="3063875" y="25020"/>
                  <a:pt x="3061843" y="26924"/>
                  <a:pt x="3059430" y="26924"/>
                </a:cubicBezTo>
                <a:cubicBezTo>
                  <a:pt x="3059430" y="26924"/>
                  <a:pt x="3059430" y="26924"/>
                  <a:pt x="3059430" y="26924"/>
                </a:cubicBezTo>
                <a:lnTo>
                  <a:pt x="3059430" y="26924"/>
                </a:lnTo>
                <a:lnTo>
                  <a:pt x="4445" y="26924"/>
                </a:lnTo>
                <a:cubicBezTo>
                  <a:pt x="2032" y="26924"/>
                  <a:pt x="0" y="25020"/>
                  <a:pt x="0" y="22480"/>
                </a:cubicBezTo>
                <a:cubicBezTo>
                  <a:pt x="0" y="22480"/>
                  <a:pt x="0" y="22480"/>
                  <a:pt x="0" y="22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7377176" y="4060825"/>
            <a:ext cx="1600200" cy="36449"/>
          </a:xfrm>
          <a:custGeom>
            <a:avLst/>
            <a:gdLst/>
            <a:ahLst/>
            <a:cxnLst/>
            <a:rect l="0" t="0" r="0" b="0"/>
            <a:pathLst>
              <a:path w="1600200" h="36449">
                <a:moveTo>
                  <a:pt x="0" y="6096"/>
                </a:moveTo>
                <a:cubicBezTo>
                  <a:pt x="0" y="2668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8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480"/>
                </a:lnTo>
                <a:cubicBezTo>
                  <a:pt x="1600200" y="33783"/>
                  <a:pt x="1597405" y="36449"/>
                  <a:pt x="1594104" y="36449"/>
                </a:cubicBezTo>
                <a:cubicBezTo>
                  <a:pt x="1594104" y="36449"/>
                  <a:pt x="1594104" y="36449"/>
                  <a:pt x="1594104" y="36449"/>
                </a:cubicBezTo>
                <a:lnTo>
                  <a:pt x="1594104" y="36449"/>
                </a:lnTo>
                <a:lnTo>
                  <a:pt x="5968" y="36449"/>
                </a:lnTo>
                <a:cubicBezTo>
                  <a:pt x="2667" y="36449"/>
                  <a:pt x="0" y="33783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0" y="3649727"/>
            <a:ext cx="9144000" cy="244475"/>
          </a:xfrm>
          <a:custGeom>
            <a:avLst/>
            <a:gdLst/>
            <a:ahLst/>
            <a:cxnLst/>
            <a:rect l="0" t="0" r="0" b="0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8" name="Freeform 108"/>
          <p:cNvSpPr/>
          <p:nvPr/>
        </p:nvSpPr>
        <p:spPr>
          <a:xfrm>
            <a:off x="0" y="3643440"/>
            <a:ext cx="9144000" cy="141287"/>
          </a:xfrm>
          <a:custGeom>
            <a:avLst/>
            <a:gdLst/>
            <a:ahLst/>
            <a:cxnLst/>
            <a:rect l="0" t="0" r="0" b="0"/>
            <a:pathLst>
              <a:path w="9144000" h="141287">
                <a:moveTo>
                  <a:pt x="0" y="141287"/>
                </a:moveTo>
                <a:lnTo>
                  <a:pt x="9144000" y="141287"/>
                </a:lnTo>
                <a:lnTo>
                  <a:pt x="91440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0" t="0" r="0" b="0"/>
            <a:pathLst>
              <a:path w="9144000" h="3702050">
                <a:moveTo>
                  <a:pt x="0" y="3702050"/>
                </a:moveTo>
                <a:lnTo>
                  <a:pt x="9144000" y="3702050"/>
                </a:lnTo>
                <a:lnTo>
                  <a:pt x="9144000" y="0"/>
                </a:lnTo>
                <a:lnTo>
                  <a:pt x="0" y="0"/>
                </a:lnTo>
                <a:lnTo>
                  <a:pt x="0" y="37020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38099" y="4399472"/>
            <a:ext cx="8643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Исполнение бюджета</a:t>
            </a:r>
          </a:p>
          <a:p>
            <a:pPr algn="ctr"/>
            <a:r>
              <a:rPr lang="ru-RU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Волошинского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Миллеровского района за 2022 год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29" name="Rectangle 187"/>
          <p:cNvSpPr/>
          <p:nvPr/>
        </p:nvSpPr>
        <p:spPr>
          <a:xfrm>
            <a:off x="1456563" y="983630"/>
            <a:ext cx="679673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0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2000" b="1" i="0" spc="0" baseline="0" dirty="0" err="1" smtClean="0">
                <a:solidFill>
                  <a:srgbClr val="FFFFFF"/>
                </a:solidFill>
                <a:latin typeface="Arial"/>
              </a:rPr>
              <a:t>Волошинского</a:t>
            </a:r>
            <a:r>
              <a:rPr lang="ru-RU" sz="2000" b="1" i="0" spc="0" baseline="0" dirty="0" smtClean="0">
                <a:solidFill>
                  <a:srgbClr val="FFFFFF"/>
                </a:solidFill>
                <a:latin typeface="Arial"/>
              </a:rPr>
              <a:t> сельского</a:t>
            </a:r>
            <a:r>
              <a:rPr lang="ru-RU" sz="2000" b="1" i="0" spc="0" dirty="0" smtClean="0">
                <a:solidFill>
                  <a:srgbClr val="FFFFFF"/>
                </a:solidFill>
                <a:latin typeface="Arial"/>
              </a:rPr>
              <a:t> поселения</a:t>
            </a:r>
            <a:endParaRPr lang="en-US" sz="20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5" y="1309925"/>
            <a:ext cx="7378519" cy="213201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3771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2808723200"/>
              </p:ext>
            </p:extLst>
          </p:nvPr>
        </p:nvGraphicFramePr>
        <p:xfrm>
          <a:off x="91439" y="1359408"/>
          <a:ext cx="905103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77447"/>
            <a:ext cx="85731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РАСХОДОВ БЮДЖЕТА </a:t>
            </a:r>
            <a:r>
              <a:rPr lang="ru-RU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Волошинского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СЕЛЬСКОГО ПОСЕЛЕНИЯ МИЛЛЕРОВСКОГО РАЙОНА В 2022 ГОДУ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10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5211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i="0" spc="0" baseline="0" dirty="0" err="1" smtClean="0">
                <a:solidFill>
                  <a:srgbClr val="FFFFFF"/>
                </a:solidFill>
                <a:latin typeface="Arial"/>
              </a:rPr>
              <a:t>Волошинского</a:t>
            </a:r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160247" y="1214998"/>
            <a:ext cx="38868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16 327,5 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0" name="Rectangle 2036"/>
          <p:cNvSpPr/>
          <p:nvPr/>
        </p:nvSpPr>
        <p:spPr>
          <a:xfrm>
            <a:off x="286747" y="6124170"/>
            <a:ext cx="38868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Социальная сфера – 7 433,3 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772" name="Rectangle 772"/>
          <p:cNvSpPr/>
          <p:nvPr/>
        </p:nvSpPr>
        <p:spPr>
          <a:xfrm>
            <a:off x="176388" y="122857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ДИНАМИКА РАСХОДОВ БЮДЖЕТА ВОЛОШИНСКОГО СЕЛЬСКОГО ПОСЕЛЕНИЯ МИЛЛЕРОВСКОГО РАЙОНА В 2021 – 2022 гг.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5211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i="0" spc="0" baseline="0" dirty="0" err="1" smtClean="0">
                <a:solidFill>
                  <a:srgbClr val="FFFFFF"/>
                </a:solidFill>
                <a:latin typeface="Arial"/>
              </a:rPr>
              <a:t>Волошинского</a:t>
            </a:r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11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3722189707"/>
              </p:ext>
            </p:extLst>
          </p:nvPr>
        </p:nvGraphicFramePr>
        <p:xfrm>
          <a:off x="0" y="1427989"/>
          <a:ext cx="9142570" cy="543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Стрелка вправо 37"/>
          <p:cNvSpPr/>
          <p:nvPr/>
        </p:nvSpPr>
        <p:spPr>
          <a:xfrm rot="20458095">
            <a:off x="4397898" y="2937604"/>
            <a:ext cx="1515809" cy="880295"/>
          </a:xfrm>
          <a:prstGeom prst="rightArrow">
            <a:avLst>
              <a:gd name="adj1" fmla="val 50000"/>
              <a:gd name="adj2" fmla="val 56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95,0%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-2032"/>
            <a:ext cx="9144000" cy="6860032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СТРУКТУРА РАСХОДОВ ПО МУНИЦИПАЛЬНЫМ ПРОГРАММАМ ВОЛОШИНСКОГО СЕЛЬСКОГО ПОСЕЛЕНИЯ В 2022 ГОДУ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5211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i="0" spc="0" baseline="0" dirty="0" err="1" smtClean="0">
                <a:solidFill>
                  <a:srgbClr val="FFFFFF"/>
                </a:solidFill>
                <a:latin typeface="Arial"/>
              </a:rPr>
              <a:t>Волошинского</a:t>
            </a:r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12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" name="Рисунок 44" descr="ZhmDU2OgY_4.jpg"/>
          <p:cNvPicPr/>
          <p:nvPr/>
        </p:nvPicPr>
        <p:blipFill>
          <a:blip r:embed="rId4" cstate="print"/>
          <a:srcRect l="5664" t="8861" r="7636" b="12152"/>
          <a:stretch>
            <a:fillRect/>
          </a:stretch>
        </p:blipFill>
        <p:spPr>
          <a:xfrm>
            <a:off x="0" y="3625850"/>
            <a:ext cx="4343400" cy="3257550"/>
          </a:xfrm>
          <a:prstGeom prst="rect">
            <a:avLst/>
          </a:prstGeom>
        </p:spPr>
      </p:pic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3722918078"/>
              </p:ext>
            </p:extLst>
          </p:nvPr>
        </p:nvGraphicFramePr>
        <p:xfrm>
          <a:off x="485775" y="1304986"/>
          <a:ext cx="7937371" cy="55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95" name="Rectangle 595"/>
          <p:cNvSpPr/>
          <p:nvPr/>
        </p:nvSpPr>
        <p:spPr>
          <a:xfrm>
            <a:off x="653385" y="883712"/>
            <a:ext cx="779913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ОБЪЁМЫ МЕЖБЮДЖЕТНЫХ ТРАНСФЕРТОВ</a:t>
            </a:r>
            <a:r>
              <a:rPr lang="en-US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БЮДЖЕТА </a:t>
            </a:r>
            <a:r>
              <a:rPr lang="ru-RU" sz="1600" b="1" i="0" spc="0" baseline="0" dirty="0" err="1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Волошинского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 СЕЛЬСКОГО ПОСЕЛЕНИЯ МИЛЛЕРОВСКОГО РАЙОНА В 2021 – 2022 ГОДАХ</a:t>
            </a:r>
            <a:endParaRPr lang="en-US" sz="1600" b="1" i="0" spc="0" baseline="0" dirty="0">
              <a:solidFill>
                <a:schemeClr val="accent1">
                  <a:lumMod val="75000"/>
                </a:schemeClr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13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5211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i="0" spc="0" baseline="0" dirty="0" err="1" smtClean="0">
                <a:solidFill>
                  <a:srgbClr val="FFFFFF"/>
                </a:solidFill>
                <a:latin typeface="Arial"/>
              </a:rPr>
              <a:t>Волошинского</a:t>
            </a:r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 сельского поселения</a:t>
            </a:r>
          </a:p>
          <a:p>
            <a:pPr marL="0"/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8347"/>
              </p:ext>
            </p:extLst>
          </p:nvPr>
        </p:nvGraphicFramePr>
        <p:xfrm>
          <a:off x="330882" y="1888836"/>
          <a:ext cx="8482235" cy="44732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0453"/>
                <a:gridCol w="1401288"/>
                <a:gridCol w="1448790"/>
                <a:gridCol w="1436914"/>
                <a:gridCol w="1414790"/>
              </a:tblGrid>
              <a:tr h="11333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2021год (факт)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2022год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Прирост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роста, 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659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9 128,3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8 262,6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-865,7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90,5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659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7 490,0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7 052,8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--437,2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94,2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240,4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255,6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106,3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1 399,7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958,8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-440,9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68,5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" name="Rectangle 772"/>
          <p:cNvSpPr/>
          <p:nvPr/>
        </p:nvSpPr>
        <p:spPr>
          <a:xfrm>
            <a:off x="7768472" y="149926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Равнобедренный треугольник 6"/>
          <p:cNvSpPr/>
          <p:nvPr/>
        </p:nvSpPr>
        <p:spPr>
          <a:xfrm>
            <a:off x="1938929" y="1650004"/>
            <a:ext cx="5182723" cy="50551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Freeform 127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145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8535" y="574549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47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5488" y="909828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54" name="Picture 15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8464" y="2176273"/>
            <a:ext cx="262127" cy="262127"/>
          </a:xfrm>
          <a:prstGeom prst="rect">
            <a:avLst/>
          </a:prstGeom>
          <a:noFill/>
          <a:extLst/>
        </p:spPr>
      </p:pic>
      <p:pic>
        <p:nvPicPr>
          <p:cNvPr id="172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0359" y="4762501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0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856" y="5839968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4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2276" y="6038089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6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2104" y="6236209"/>
            <a:ext cx="281940" cy="280415"/>
          </a:xfrm>
          <a:prstGeom prst="rect">
            <a:avLst/>
          </a:prstGeom>
          <a:noFill/>
          <a:extLst/>
        </p:spPr>
      </p:pic>
      <p:sp>
        <p:nvSpPr>
          <p:cNvPr id="188" name="Rectangle 188"/>
          <p:cNvSpPr/>
          <p:nvPr/>
        </p:nvSpPr>
        <p:spPr>
          <a:xfrm>
            <a:off x="8716644" y="7673"/>
            <a:ext cx="185948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94" name="Rectangle 194"/>
          <p:cNvSpPr/>
          <p:nvPr/>
        </p:nvSpPr>
        <p:spPr>
          <a:xfrm>
            <a:off x="2286635" y="2198833"/>
            <a:ext cx="45872" cy="209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6796405" y="4786698"/>
            <a:ext cx="49542" cy="225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5211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i="0" spc="0" baseline="0" dirty="0" err="1" smtClean="0">
                <a:solidFill>
                  <a:srgbClr val="FFFFFF"/>
                </a:solidFill>
                <a:latin typeface="Arial"/>
              </a:rPr>
              <a:t>Волошинского</a:t>
            </a:r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" name="Picture 274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129" y="760030"/>
            <a:ext cx="8393915" cy="1206793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597272" y="804185"/>
            <a:ext cx="793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Исполнение бюджета </a:t>
            </a:r>
            <a:r>
              <a:rPr lang="ru-RU" sz="2000" b="1" i="0" spc="0" baseline="0" dirty="0" err="1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Волошинского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 сельского поселения Миллеровского района в 2022 году осуществлялось на основе</a:t>
            </a:r>
            <a:endParaRPr lang="en-US" sz="2000" b="1" i="0" spc="0" baseline="0" dirty="0" smtClean="0">
              <a:solidFill>
                <a:schemeClr val="bg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9410774"/>
              </p:ext>
            </p:extLst>
          </p:nvPr>
        </p:nvGraphicFramePr>
        <p:xfrm>
          <a:off x="955548" y="2297948"/>
          <a:ext cx="7162038" cy="88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3320259138"/>
              </p:ext>
            </p:extLst>
          </p:nvPr>
        </p:nvGraphicFramePr>
        <p:xfrm>
          <a:off x="781377" y="3847092"/>
          <a:ext cx="7618476" cy="69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2327173697"/>
              </p:ext>
            </p:extLst>
          </p:nvPr>
        </p:nvGraphicFramePr>
        <p:xfrm>
          <a:off x="739213" y="5201386"/>
          <a:ext cx="7618476" cy="86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1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5695" y="512064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235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41" name="Rectangle 241"/>
          <p:cNvSpPr/>
          <p:nvPr/>
        </p:nvSpPr>
        <p:spPr>
          <a:xfrm>
            <a:off x="868375" y="1286700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868375" y="2153856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868375" y="3249231"/>
            <a:ext cx="97616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868375" y="4341685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868375" y="5638609"/>
            <a:ext cx="199724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1" i="0" spc="0" baseline="0" dirty="0">
                <a:solidFill>
                  <a:srgbClr val="FFFFFF"/>
                </a:solidFill>
                <a:latin typeface="Times New Roman"/>
              </a:rPr>
              <a:t> 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8718168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8" name="Rectangle 187"/>
          <p:cNvSpPr/>
          <p:nvPr/>
        </p:nvSpPr>
        <p:spPr>
          <a:xfrm>
            <a:off x="5888735" y="297265"/>
            <a:ext cx="305211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i="0" spc="0" baseline="0" dirty="0" err="1" smtClean="0">
                <a:solidFill>
                  <a:srgbClr val="FFFFFF"/>
                </a:solidFill>
                <a:latin typeface="Arial"/>
              </a:rPr>
              <a:t>Волошинского</a:t>
            </a:r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519" y="647643"/>
            <a:ext cx="793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Основные направления бюджетной и налоговой политики </a:t>
            </a:r>
            <a:r>
              <a:rPr lang="ru-RU" sz="2000" b="1" i="0" spc="0" baseline="0" dirty="0" err="1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Волошинского</a:t>
            </a:r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сельского поселения в 2022 году</a:t>
            </a:r>
            <a:endParaRPr lang="en-US" sz="2000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Схе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572912"/>
              </p:ext>
            </p:extLst>
          </p:nvPr>
        </p:nvGraphicFramePr>
        <p:xfrm>
          <a:off x="476420" y="1537178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6" name="Схе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380987"/>
              </p:ext>
            </p:extLst>
          </p:nvPr>
        </p:nvGraphicFramePr>
        <p:xfrm>
          <a:off x="476420" y="2319299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7" name="Схе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251424"/>
              </p:ext>
            </p:extLst>
          </p:nvPr>
        </p:nvGraphicFramePr>
        <p:xfrm>
          <a:off x="476420" y="3097754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0" name="Схе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960753"/>
              </p:ext>
            </p:extLst>
          </p:nvPr>
        </p:nvGraphicFramePr>
        <p:xfrm>
          <a:off x="476420" y="3875635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51" name="Схе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711784"/>
              </p:ext>
            </p:extLst>
          </p:nvPr>
        </p:nvGraphicFramePr>
        <p:xfrm>
          <a:off x="476420" y="4661083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56" name="Схе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675479"/>
              </p:ext>
            </p:extLst>
          </p:nvPr>
        </p:nvGraphicFramePr>
        <p:xfrm>
          <a:off x="476420" y="5445060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82" name="Freeform 582"/>
          <p:cNvSpPr/>
          <p:nvPr/>
        </p:nvSpPr>
        <p:spPr>
          <a:xfrm>
            <a:off x="2339719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flipH="1">
            <a:off x="4205986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589445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746582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317182" y="2517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317182" y="290982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317182" y="36413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309150" y="42509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323531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8964547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317182" y="1628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317182" y="494859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Rectangle 595"/>
          <p:cNvSpPr/>
          <p:nvPr/>
        </p:nvSpPr>
        <p:spPr>
          <a:xfrm>
            <a:off x="653385" y="646212"/>
            <a:ext cx="77991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000" b="1" i="0" spc="0" baseline="0" dirty="0" err="1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000" b="1" i="0" spc="-26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en-US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-53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Волошинского</a:t>
            </a:r>
            <a:r>
              <a:rPr lang="ru-RU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сельского поселения Миллеровского района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за</a:t>
            </a:r>
            <a:r>
              <a:rPr lang="en-US" sz="2000" b="1" i="0" spc="-14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2022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2000" b="1" i="0" spc="0" baseline="0" dirty="0">
              <a:solidFill>
                <a:srgbClr val="0066CC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7" name="Rectangle 597"/>
          <p:cNvSpPr/>
          <p:nvPr/>
        </p:nvSpPr>
        <p:spPr>
          <a:xfrm>
            <a:off x="8096377" y="1399265"/>
            <a:ext cx="848117" cy="162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56" b="1" dirty="0">
                <a:latin typeface="Arial"/>
              </a:rPr>
              <a:t>т</a:t>
            </a:r>
            <a:r>
              <a:rPr lang="ru-RU" sz="1056" b="1" dirty="0" smtClean="0">
                <a:latin typeface="Arial"/>
              </a:rPr>
              <a:t>ыс.</a:t>
            </a:r>
            <a:r>
              <a:rPr lang="en-US" sz="1056" b="1" i="0" spc="-29" baseline="0" dirty="0" smtClean="0">
                <a:latin typeface="Arial"/>
              </a:rPr>
              <a:t> </a:t>
            </a:r>
            <a:r>
              <a:rPr lang="en-US" sz="1056" b="1" i="0" spc="0" baseline="0" dirty="0">
                <a:latin typeface="Arial"/>
              </a:rPr>
              <a:t>р</a:t>
            </a:r>
            <a:r>
              <a:rPr lang="en-US" sz="1056" b="1" i="0" spc="-20" baseline="0" dirty="0">
                <a:latin typeface="Arial"/>
              </a:rPr>
              <a:t>у</a:t>
            </a:r>
            <a:r>
              <a:rPr lang="en-US" sz="1056" b="1" i="0" spc="0" baseline="0" dirty="0">
                <a:latin typeface="Arial"/>
              </a:rPr>
              <a:t>блей </a:t>
            </a: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4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Rectangle 600"/>
          <p:cNvSpPr/>
          <p:nvPr/>
        </p:nvSpPr>
        <p:spPr>
          <a:xfrm>
            <a:off x="750722" y="1936333"/>
            <a:ext cx="1189493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Trebuchet MS" pitchFamily="34" charset="0"/>
              </a:rPr>
              <a:t>Пока</a:t>
            </a:r>
            <a:r>
              <a:rPr lang="en-US" sz="1596" b="1" i="0" spc="-25" baseline="0" dirty="0">
                <a:latin typeface="Trebuchet MS" pitchFamily="34" charset="0"/>
              </a:rPr>
              <a:t>з</a:t>
            </a:r>
            <a:r>
              <a:rPr lang="en-US" sz="1596" b="1" i="0" spc="0" baseline="0" dirty="0">
                <a:latin typeface="Trebuchet MS" pitchFamily="34" charset="0"/>
              </a:rPr>
              <a:t>а</a:t>
            </a:r>
            <a:r>
              <a:rPr lang="en-US" sz="1596" b="1" i="0" spc="-12" baseline="0" dirty="0">
                <a:latin typeface="Trebuchet MS" pitchFamily="34" charset="0"/>
              </a:rPr>
              <a:t>т</a:t>
            </a:r>
            <a:r>
              <a:rPr lang="en-US" sz="1596" b="1" i="0" spc="0" baseline="0" dirty="0">
                <a:latin typeface="Trebuchet MS" pitchFamily="34" charset="0"/>
              </a:rPr>
              <a:t>ель </a:t>
            </a:r>
          </a:p>
        </p:txBody>
      </p:sp>
      <p:sp>
        <p:nvSpPr>
          <p:cNvPr id="601" name="Rectangle 601"/>
          <p:cNvSpPr/>
          <p:nvPr/>
        </p:nvSpPr>
        <p:spPr>
          <a:xfrm>
            <a:off x="2577593" y="1710400"/>
            <a:ext cx="1443099" cy="73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Плановые бюджетные назначения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10" name="Rectangle 610"/>
          <p:cNvSpPr/>
          <p:nvPr/>
        </p:nvSpPr>
        <p:spPr>
          <a:xfrm>
            <a:off x="392277" y="2599319"/>
            <a:ext cx="8279574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53919" algn="l"/>
                <a:tab pos="4230903" algn="l"/>
                <a:tab pos="5838723" algn="l"/>
                <a:tab pos="7374026" algn="l"/>
              </a:tabLst>
            </a:pP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I. </a:t>
            </a:r>
            <a:r>
              <a:rPr lang="en-US" sz="1596" i="0" spc="0" baseline="0" dirty="0" err="1" smtClean="0">
                <a:solidFill>
                  <a:srgbClr val="254061"/>
                </a:solidFill>
                <a:latin typeface="Trebuchet MS" pitchFamily="34" charset="0"/>
              </a:rPr>
              <a:t>Д</a:t>
            </a:r>
            <a:r>
              <a:rPr lang="en-US" sz="1596" i="0" spc="-39" baseline="0" dirty="0" err="1" smtClean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-35" baseline="0" dirty="0" err="1" smtClean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 err="1" smtClean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 err="1" smtClean="0">
                <a:solidFill>
                  <a:srgbClr val="254061"/>
                </a:solidFill>
                <a:latin typeface="Trebuchet MS" pitchFamily="34" charset="0"/>
              </a:rPr>
              <a:t>ды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 16 029,2    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16 176,8               100,9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93,5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2" name="Rectangle 612"/>
          <p:cNvSpPr/>
          <p:nvPr/>
        </p:nvSpPr>
        <p:spPr>
          <a:xfrm>
            <a:off x="453771" y="3054124"/>
            <a:ext cx="183496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Безвозмездные поступления, всего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3" name="Rectangle 613"/>
          <p:cNvSpPr/>
          <p:nvPr/>
        </p:nvSpPr>
        <p:spPr>
          <a:xfrm>
            <a:off x="2767132" y="3132423"/>
            <a:ext cx="585261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1776983" algn="l"/>
                <a:tab pos="3384804" algn="l"/>
                <a:tab pos="4920107" algn="l"/>
              </a:tabLst>
            </a:pP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8 262,9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8 262,6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100,0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86,1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7" name="Rectangle 617"/>
          <p:cNvSpPr/>
          <p:nvPr/>
        </p:nvSpPr>
        <p:spPr>
          <a:xfrm>
            <a:off x="419709" y="3812898"/>
            <a:ext cx="8573698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II. </a:t>
            </a:r>
            <a:r>
              <a:rPr lang="en-US" sz="1596" i="0" spc="-20" baseline="0" dirty="0">
                <a:solidFill>
                  <a:srgbClr val="254061"/>
                </a:solidFill>
                <a:latin typeface="Trebuchet MS" pitchFamily="34" charset="0"/>
              </a:rPr>
              <a:t>Р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а</a:t>
            </a:r>
            <a:r>
              <a:rPr lang="en-US" sz="1596" i="0" spc="-22" baseline="0" dirty="0">
                <a:solidFill>
                  <a:srgbClr val="254061"/>
                </a:solidFill>
                <a:latin typeface="Trebuchet MS" pitchFamily="34" charset="0"/>
              </a:rPr>
              <a:t>с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16 810,3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16 327,5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97,1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95,0</a:t>
            </a:r>
            <a:r>
              <a:rPr lang="en-US" sz="1596" b="1" i="0" spc="0" baseline="0" dirty="0" smtClean="0">
                <a:solidFill>
                  <a:srgbClr val="254061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254061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5211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i="0" spc="0" baseline="0" dirty="0" err="1" smtClean="0">
                <a:solidFill>
                  <a:srgbClr val="FFFFFF"/>
                </a:solidFill>
                <a:latin typeface="Arial"/>
              </a:rPr>
              <a:t>Волошинского</a:t>
            </a:r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Rectangle 601"/>
          <p:cNvSpPr/>
          <p:nvPr/>
        </p:nvSpPr>
        <p:spPr>
          <a:xfrm>
            <a:off x="4348353" y="1957288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Исполнено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1" name="Rectangle 601"/>
          <p:cNvSpPr/>
          <p:nvPr/>
        </p:nvSpPr>
        <p:spPr>
          <a:xfrm>
            <a:off x="5961435" y="1961206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% исполнения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4" name="Rectangle 601"/>
          <p:cNvSpPr/>
          <p:nvPr/>
        </p:nvSpPr>
        <p:spPr>
          <a:xfrm>
            <a:off x="7500876" y="1820128"/>
            <a:ext cx="1443099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Динамика к 2021 году, %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5" name="Rectangle 617"/>
          <p:cNvSpPr/>
          <p:nvPr/>
        </p:nvSpPr>
        <p:spPr>
          <a:xfrm>
            <a:off x="2528316" y="4482688"/>
            <a:ext cx="641566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  -781,1                           150,7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                         -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6" name="Rectangle 612"/>
          <p:cNvSpPr/>
          <p:nvPr/>
        </p:nvSpPr>
        <p:spPr>
          <a:xfrm>
            <a:off x="419709" y="4398134"/>
            <a:ext cx="188767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III. 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Профицит</a:t>
            </a:r>
            <a:r>
              <a:rPr lang="ru-RU" sz="1400" spc="-2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(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дефицит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)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85" name="Rectangle 285"/>
          <p:cNvSpPr/>
          <p:nvPr/>
        </p:nvSpPr>
        <p:spPr>
          <a:xfrm>
            <a:off x="122548" y="657969"/>
            <a:ext cx="88484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675" algn="ctr"/>
            <a:r>
              <a:rPr lang="ru-RU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Исполнение доходов бюджета </a:t>
            </a:r>
            <a:r>
              <a:rPr lang="ru-RU" b="1" i="0" spc="0" baseline="0" dirty="0" err="1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Волошинского</a:t>
            </a:r>
            <a:r>
              <a:rPr lang="ru-RU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сельского поселения Миллеровского района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за 2022 год </a:t>
            </a:r>
            <a:r>
              <a:rPr lang="ru-RU" b="1" i="0" spc="0" dirty="0" smtClean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8715120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97" name="Rectangle 297"/>
          <p:cNvSpPr/>
          <p:nvPr/>
        </p:nvSpPr>
        <p:spPr>
          <a:xfrm>
            <a:off x="7021068" y="3171737"/>
            <a:ext cx="45910" cy="259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7021068" y="3353710"/>
            <a:ext cx="55092" cy="311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5211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i="0" spc="0" baseline="0" dirty="0" err="1" smtClean="0">
                <a:solidFill>
                  <a:srgbClr val="FFFFFF"/>
                </a:solidFill>
                <a:latin typeface="Arial"/>
              </a:rPr>
              <a:t>Волошинского</a:t>
            </a:r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3283032256"/>
              </p:ext>
            </p:extLst>
          </p:nvPr>
        </p:nvGraphicFramePr>
        <p:xfrm>
          <a:off x="222730" y="950357"/>
          <a:ext cx="8802271" cy="590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Плюс 46"/>
          <p:cNvSpPr/>
          <p:nvPr/>
        </p:nvSpPr>
        <p:spPr>
          <a:xfrm>
            <a:off x="2252271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люс 47"/>
          <p:cNvSpPr/>
          <p:nvPr/>
        </p:nvSpPr>
        <p:spPr>
          <a:xfrm>
            <a:off x="4615130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 48"/>
          <p:cNvSpPr/>
          <p:nvPr/>
        </p:nvSpPr>
        <p:spPr>
          <a:xfrm>
            <a:off x="7003173" y="1575626"/>
            <a:ext cx="370828" cy="309023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4215163679"/>
              </p:ext>
            </p:extLst>
          </p:nvPr>
        </p:nvGraphicFramePr>
        <p:xfrm>
          <a:off x="6374921" y="4140679"/>
          <a:ext cx="3114136" cy="286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17438" y="4629150"/>
            <a:ext cx="183213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  <a:p>
            <a:pPr algn="ctr"/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125,0</a:t>
            </a:r>
            <a:endParaRPr lang="ru-RU" sz="11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flipH="1">
            <a:off x="3567943" y="4147502"/>
            <a:ext cx="131121" cy="31702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43500" y="4629150"/>
            <a:ext cx="1447800" cy="704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algn="ctr"/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132,3</a:t>
            </a:r>
            <a:endParaRPr lang="ru-RU" sz="11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888735" y="4147502"/>
            <a:ext cx="235840" cy="31702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229282901"/>
              </p:ext>
            </p:extLst>
          </p:nvPr>
        </p:nvGraphicFramePr>
        <p:xfrm>
          <a:off x="160247" y="1359408"/>
          <a:ext cx="884246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48872"/>
            <a:ext cx="85731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Волошинского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СЕЛЬСКОГО ПОСЕЛЕНИЯ МИЛЛЕРОВСКОГО РАЙОНА  ЗА 2022 ГОД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6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5211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i="0" spc="0" baseline="0" dirty="0" err="1" smtClean="0">
                <a:solidFill>
                  <a:srgbClr val="FFFFFF"/>
                </a:solidFill>
                <a:latin typeface="Arial"/>
              </a:rPr>
              <a:t>Волошинского</a:t>
            </a:r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2088" y="1874521"/>
            <a:ext cx="365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ВСЕГО – 7 914,2тыс. рублей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-30099" y="12814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395792" y="801277"/>
            <a:ext cx="378568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НАЛОГА НА ДОХОДЫ ФИЗИЧЕСКИХ ЛИЦ В БЮДЖЕТ </a:t>
            </a:r>
            <a:r>
              <a:rPr lang="ru-RU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Волошинского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2824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/>
              </a:rPr>
              <a:t>7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8183944" y="2370937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5211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i="0" spc="0" baseline="0" dirty="0" err="1" smtClean="0">
                <a:solidFill>
                  <a:srgbClr val="FFFFFF"/>
                </a:solidFill>
                <a:latin typeface="Arial"/>
              </a:rPr>
              <a:t>Волошинского</a:t>
            </a:r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4705349" y="708944"/>
            <a:ext cx="429736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ЕДИНОГО</a:t>
            </a:r>
            <a:r>
              <a:rPr lang="ru-RU" b="1" i="0" spc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СЕЛЬСКОХОЗЯЙСТВЕННОГО НАЛОГА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В БЮДЖЕТ </a:t>
            </a:r>
            <a:r>
              <a:rPr lang="ru-RU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Волошинского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392289090"/>
              </p:ext>
            </p:extLst>
          </p:nvPr>
        </p:nvGraphicFramePr>
        <p:xfrm>
          <a:off x="395792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023123631"/>
              </p:ext>
            </p:extLst>
          </p:nvPr>
        </p:nvGraphicFramePr>
        <p:xfrm>
          <a:off x="5100379" y="1976899"/>
          <a:ext cx="3519363" cy="470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Rectangle 2064"/>
          <p:cNvSpPr/>
          <p:nvPr/>
        </p:nvSpPr>
        <p:spPr>
          <a:xfrm>
            <a:off x="3624071" y="246327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33" name="Прямая со стрелкой 32"/>
          <p:cNvSpPr/>
          <p:nvPr/>
        </p:nvSpPr>
        <p:spPr>
          <a:xfrm rot="1863364" flipV="1">
            <a:off x="1945100" y="3484977"/>
            <a:ext cx="373947" cy="5311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TextBox 1"/>
          <p:cNvSpPr txBox="1"/>
          <p:nvPr/>
        </p:nvSpPr>
        <p:spPr>
          <a:xfrm rot="20538361">
            <a:off x="1861578" y="3291184"/>
            <a:ext cx="611652" cy="2708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132,9</a:t>
            </a:r>
          </a:p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5" name="Прямая со стрелкой 34"/>
          <p:cNvSpPr/>
          <p:nvPr/>
        </p:nvSpPr>
        <p:spPr>
          <a:xfrm rot="1863364" flipV="1">
            <a:off x="6663004" y="3738588"/>
            <a:ext cx="412961" cy="48832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6" name="TextBox 1"/>
          <p:cNvSpPr txBox="1"/>
          <p:nvPr/>
        </p:nvSpPr>
        <p:spPr>
          <a:xfrm rot="9499973" flipV="1">
            <a:off x="6553645" y="3547995"/>
            <a:ext cx="555059" cy="4508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83,9</a:t>
            </a:r>
          </a:p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-71374" y="268225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602409" y="801277"/>
            <a:ext cx="351239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НАЛОГОВ НА ИМУЩЕСТВО В БЮДЖЕТ </a:t>
            </a:r>
            <a:r>
              <a:rPr lang="ru-RU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Волошинского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8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8185468" y="2379984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5211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i="0" spc="0" baseline="0" dirty="0" err="1" smtClean="0">
                <a:solidFill>
                  <a:srgbClr val="FFFFFF"/>
                </a:solidFill>
                <a:latin typeface="Arial"/>
              </a:rPr>
              <a:t>Волошинского</a:t>
            </a:r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4594066" y="799499"/>
            <a:ext cx="41656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НЕНАЛОГОВЫХ ДОХОДОВ В БЮДЖЕТ </a:t>
            </a:r>
            <a:r>
              <a:rPr lang="ru-RU" b="1" i="0" spc="0" baseline="0" dirty="0" err="1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Волошинского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715123298"/>
              </p:ext>
            </p:extLst>
          </p:nvPr>
        </p:nvGraphicFramePr>
        <p:xfrm>
          <a:off x="395792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897256823"/>
              </p:ext>
            </p:extLst>
          </p:nvPr>
        </p:nvGraphicFramePr>
        <p:xfrm>
          <a:off x="5100379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Прямая со стрелкой 31"/>
          <p:cNvSpPr/>
          <p:nvPr/>
        </p:nvSpPr>
        <p:spPr>
          <a:xfrm flipH="1">
            <a:off x="1946318" y="3880104"/>
            <a:ext cx="482936" cy="3847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TextBox 1"/>
          <p:cNvSpPr txBox="1"/>
          <p:nvPr/>
        </p:nvSpPr>
        <p:spPr>
          <a:xfrm rot="19658907">
            <a:off x="1778770" y="3794988"/>
            <a:ext cx="518841" cy="3528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104,4%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4" name="Прямая со стрелкой 33"/>
          <p:cNvSpPr/>
          <p:nvPr/>
        </p:nvSpPr>
        <p:spPr>
          <a:xfrm flipV="1">
            <a:off x="6577063" y="3428999"/>
            <a:ext cx="528587" cy="29979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TextBox 1"/>
          <p:cNvSpPr txBox="1"/>
          <p:nvPr/>
        </p:nvSpPr>
        <p:spPr>
          <a:xfrm rot="19752142">
            <a:off x="6467797" y="3293595"/>
            <a:ext cx="611652" cy="2708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119,3</a:t>
            </a:r>
          </a:p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7" name="Rectangle 2064"/>
          <p:cNvSpPr/>
          <p:nvPr/>
        </p:nvSpPr>
        <p:spPr>
          <a:xfrm>
            <a:off x="3635534" y="2482087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</p:spTree>
    <p:extLst>
      <p:ext uri="{BB962C8B-B14F-4D97-AF65-F5344CB8AC3E}">
        <p14:creationId xmlns:p14="http://schemas.microsoft.com/office/powerpoint/2010/main" val="1605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52118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dirty="0" err="1" smtClean="0">
                <a:solidFill>
                  <a:srgbClr val="FFFFFF"/>
                </a:solidFill>
                <a:latin typeface="Arial"/>
              </a:rPr>
              <a:t>Волошинского</a:t>
            </a:r>
            <a:r>
              <a:rPr lang="ru-RU" sz="900" b="1" dirty="0" smtClean="0">
                <a:solidFill>
                  <a:srgbClr val="FFFFFF"/>
                </a:solidFill>
                <a:latin typeface="Arial"/>
              </a:rPr>
              <a:t>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247" y="739515"/>
            <a:ext cx="8782934" cy="922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Rectangle 2036"/>
          <p:cNvSpPr/>
          <p:nvPr/>
        </p:nvSpPr>
        <p:spPr>
          <a:xfrm>
            <a:off x="251686" y="834834"/>
            <a:ext cx="8622439" cy="615553"/>
          </a:xfrm>
          <a:prstGeom prst="rect">
            <a:avLst/>
          </a:prstGeom>
          <a:effectLst>
            <a:glow rad="2159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itchFamily="18" charset="0"/>
              </a:rPr>
              <a:t>БЕЗВОЗМЕЗДНЫЕ ПОСТУПЛЕНИЯ ОТ ДРУГИХ БЮДЖЕТОВ БЮДЖЕТНОЙ СИСТЕМЫ  В 2022 ГОДУ</a:t>
            </a:r>
            <a:endParaRPr lang="en-US" sz="2000" b="1" i="0" spc="0" baseline="0" dirty="0">
              <a:solidFill>
                <a:schemeClr val="bg1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1" name="Rectangle 2036"/>
          <p:cNvSpPr/>
          <p:nvPr/>
        </p:nvSpPr>
        <p:spPr>
          <a:xfrm>
            <a:off x="160247" y="1825760"/>
            <a:ext cx="8842727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algn="ctr"/>
            <a:r>
              <a:rPr lang="ru-RU" sz="1400" b="1" i="0" spc="0" baseline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Исполнение</a:t>
            </a:r>
            <a:r>
              <a:rPr lang="ru-RU" sz="1400" b="1" i="0" spc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 бюджет </a:t>
            </a:r>
            <a:r>
              <a:rPr lang="ru-RU" sz="1400" b="1" i="0" spc="0" dirty="0" err="1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Волошинского</a:t>
            </a:r>
            <a:r>
              <a:rPr lang="ru-RU" sz="1400" b="1" i="0" spc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 сельского поселения Миллеровского района</a:t>
            </a:r>
          </a:p>
          <a:p>
            <a:pPr marL="0" algn="ctr"/>
            <a:r>
              <a:rPr lang="ru-RU" sz="1400" b="1" baseline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(8 262,6тыс. рублей)</a:t>
            </a:r>
            <a:endParaRPr lang="en-US" sz="1400" b="1" i="0" spc="0" baseline="0" dirty="0">
              <a:solidFill>
                <a:schemeClr val="bg1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394389205"/>
              </p:ext>
            </p:extLst>
          </p:nvPr>
        </p:nvGraphicFramePr>
        <p:xfrm>
          <a:off x="251687" y="2474682"/>
          <a:ext cx="8820940" cy="420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Rectangle 2064"/>
          <p:cNvSpPr/>
          <p:nvPr/>
        </p:nvSpPr>
        <p:spPr>
          <a:xfrm>
            <a:off x="8012431" y="2382349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</p:spTree>
    <p:extLst>
      <p:ext uri="{BB962C8B-B14F-4D97-AF65-F5344CB8AC3E}">
        <p14:creationId xmlns:p14="http://schemas.microsoft.com/office/powerpoint/2010/main" val="3603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5846</TotalTime>
  <Words>617</Words>
  <Application>Microsoft Office PowerPoint</Application>
  <PresentationFormat>Экран (4:3)</PresentationFormat>
  <Paragraphs>180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Wingdings 3</vt:lpstr>
      <vt:lpstr>Arial,Bold</vt:lpstr>
      <vt:lpstr>Georgia</vt:lpstr>
      <vt:lpstr>Tw Cen MT Condensed</vt:lpstr>
      <vt:lpstr>Tw Cen MT</vt:lpstr>
      <vt:lpstr>Trebuchet MS</vt:lpstr>
      <vt:lpstr>Trebuchet MS,Bold</vt:lpstr>
      <vt:lpstr>Times New Roman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Finansist</cp:lastModifiedBy>
  <cp:revision>750</cp:revision>
  <dcterms:modified xsi:type="dcterms:W3CDTF">2023-05-16T12:59:13Z</dcterms:modified>
</cp:coreProperties>
</file>