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354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7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5.3297499235905689E-2"/>
                  <c:y val="2.72934930975339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6 273,3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219259027354787E-2"/>
                  <c:y val="-5.45869861950679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6 848,4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6067.3</c:v>
                </c:pt>
                <c:pt idx="1">
                  <c:v>6244.5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16517.599999999969</c:v>
                </c:pt>
                <c:pt idx="1">
                  <c:v>20318.5</c:v>
                </c:pt>
              </c:numCache>
            </c:numRef>
          </c:val>
        </c:ser>
        <c:shape val="box"/>
        <c:axId val="129852928"/>
        <c:axId val="129854464"/>
        <c:axId val="0"/>
      </c:bar3DChart>
      <c:catAx>
        <c:axId val="12985292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854464"/>
        <c:crosses val="autoZero"/>
        <c:auto val="1"/>
        <c:lblAlgn val="ctr"/>
        <c:lblOffset val="100"/>
        <c:tickLblSkip val="1"/>
        <c:tickMarkSkip val="1"/>
      </c:catAx>
      <c:valAx>
        <c:axId val="129854464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852928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0202061983689743E-2"/>
          <c:y val="0.86735963261131865"/>
          <c:w val="0.92255606708014148"/>
          <c:h val="0.11988903827440245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692"/>
          <c:h val="0.750003258432833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518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6 848,4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86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7 008,2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7 180,8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Проект 2022 год</c:v>
                </c:pt>
                <c:pt idx="1">
                  <c:v> Проект 2023 год</c:v>
                </c:pt>
                <c:pt idx="2">
                  <c:v> Проект 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6244.5</c:v>
                </c:pt>
                <c:pt idx="1">
                  <c:v>6442.7</c:v>
                </c:pt>
                <c:pt idx="2">
                  <c:v>6556.8</c:v>
                </c:pt>
              </c:numCache>
            </c:numRef>
          </c:val>
        </c:ser>
        <c:shape val="box"/>
        <c:axId val="179638272"/>
        <c:axId val="179639808"/>
        <c:axId val="0"/>
      </c:bar3DChart>
      <c:catAx>
        <c:axId val="179638272"/>
        <c:scaling>
          <c:orientation val="minMax"/>
        </c:scaling>
        <c:axPos val="b"/>
        <c:numFmt formatCode="General" sourceLinked="1"/>
        <c:tickLblPos val="nextTo"/>
        <c:crossAx val="179639808"/>
        <c:crosses val="autoZero"/>
        <c:auto val="1"/>
        <c:lblAlgn val="ctr"/>
        <c:lblOffset val="100"/>
      </c:catAx>
      <c:valAx>
        <c:axId val="17963980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79638272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88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723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984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848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943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1485.5</c:v>
                </c:pt>
                <c:pt idx="1">
                  <c:v>3588.4</c:v>
                </c:pt>
                <c:pt idx="2">
                  <c:v>228</c:v>
                </c:pt>
                <c:pt idx="3">
                  <c:v>1467.5</c:v>
                </c:pt>
                <c:pt idx="4">
                  <c:v>21.3</c:v>
                </c:pt>
                <c:pt idx="5">
                  <c:v>13.1</c:v>
                </c:pt>
                <c:pt idx="6">
                  <c:v>44.6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6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1328.4</c:v>
                </c:pt>
                <c:pt idx="1">
                  <c:v>1485.5</c:v>
                </c:pt>
                <c:pt idx="2">
                  <c:v>1583.4</c:v>
                </c:pt>
                <c:pt idx="3">
                  <c:v>1691.5</c:v>
                </c:pt>
              </c:numCache>
            </c:numRef>
          </c:val>
        </c:ser>
        <c:axId val="157140096"/>
        <c:axId val="157126016"/>
      </c:barChart>
      <c:valAx>
        <c:axId val="157126016"/>
        <c:scaling>
          <c:orientation val="minMax"/>
        </c:scaling>
        <c:delete val="1"/>
        <c:axPos val="b"/>
        <c:numFmt formatCode="#,##0.0" sourceLinked="1"/>
        <c:tickLblPos val="none"/>
        <c:crossAx val="157140096"/>
        <c:crosses val="autoZero"/>
        <c:crossBetween val="between"/>
        <c:majorUnit val="5000"/>
      </c:valAx>
      <c:catAx>
        <c:axId val="157140096"/>
        <c:scaling>
          <c:orientation val="minMax"/>
        </c:scaling>
        <c:axPos val="l"/>
        <c:numFmt formatCode="General" sourceLinked="1"/>
        <c:tickLblPos val="nextTo"/>
        <c:crossAx val="157126016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934E-2"/>
          <c:y val="0"/>
          <c:w val="0.95494344220189487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16 288,8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7631339196723583E-2"/>
                  <c:y val="-0.198519873808029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15 148,3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Проект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17923.599999999969</c:v>
                </c:pt>
                <c:pt idx="1">
                  <c:v>14079.2</c:v>
                </c:pt>
              </c:numCache>
            </c:numRef>
          </c:val>
        </c:ser>
        <c:gapWidth val="124"/>
        <c:gapDepth val="165"/>
        <c:shape val="box"/>
        <c:axId val="128266240"/>
        <c:axId val="128267776"/>
        <c:axId val="0"/>
      </c:bar3DChart>
      <c:catAx>
        <c:axId val="1282662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8267776"/>
        <c:crosses val="autoZero"/>
        <c:auto val="1"/>
        <c:lblAlgn val="ctr"/>
        <c:lblOffset val="100"/>
        <c:tickLblSkip val="1"/>
        <c:tickMarkSkip val="1"/>
      </c:catAx>
      <c:valAx>
        <c:axId val="12826777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2826624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7"/>
          <c:dPt>
            <c:idx val="0"/>
            <c:explosion val="3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8935018500514622E-3"/>
                  <c:y val="9.5100051460545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176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2885822088795834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6 390,8</c:v>
                  </c:pt>
                  <c:pt idx="1">
                    <c:v>241,7</c:v>
                  </c:pt>
                  <c:pt idx="2">
                    <c:v>10,5</c:v>
                  </c:pt>
                  <c:pt idx="3">
                    <c:v>0,0</c:v>
                  </c:pt>
                  <c:pt idx="4">
                    <c:v>2 468,6</c:v>
                  </c:pt>
                  <c:pt idx="5">
                    <c:v>13,0</c:v>
                  </c:pt>
                  <c:pt idx="6">
                    <c:v>5 689,4</c:v>
                  </c:pt>
                  <c:pt idx="7">
                    <c:v>334,3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6390.8</c:v>
                </c:pt>
                <c:pt idx="1">
                  <c:v>241.7</c:v>
                </c:pt>
                <c:pt idx="2">
                  <c:v>10.5</c:v>
                </c:pt>
                <c:pt idx="3">
                  <c:v>0</c:v>
                </c:pt>
                <c:pt idx="4">
                  <c:v>2468.6</c:v>
                </c:pt>
                <c:pt idx="5">
                  <c:v>13</c:v>
                </c:pt>
                <c:pt idx="6">
                  <c:v>5689.4</c:v>
                </c:pt>
                <c:pt idx="7">
                  <c:v>334.3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6 390,8</c:v>
                  </c:pt>
                  <c:pt idx="1">
                    <c:v>241,7</c:v>
                  </c:pt>
                  <c:pt idx="2">
                    <c:v>10,5</c:v>
                  </c:pt>
                  <c:pt idx="3">
                    <c:v>0,0</c:v>
                  </c:pt>
                  <c:pt idx="4">
                    <c:v>2 468,6</c:v>
                  </c:pt>
                  <c:pt idx="5">
                    <c:v>13,0</c:v>
                  </c:pt>
                  <c:pt idx="6">
                    <c:v>5 689,4</c:v>
                  </c:pt>
                  <c:pt idx="7">
                    <c:v>334,3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6"/>
          <c:y val="2.3542828669010814E-3"/>
          <c:w val="0.4054145610979969"/>
          <c:h val="0.86313126294855913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7 052,3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7052.3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7.3583645027096422E-3"/>
                  <c:y val="0.34204953658347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7 190,3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6990.1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6 036,7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6585.2</c:v>
                </c:pt>
              </c:numCache>
            </c:numRef>
          </c:val>
        </c:ser>
        <c:axId val="180097792"/>
        <c:axId val="180099328"/>
      </c:barChart>
      <c:catAx>
        <c:axId val="180097792"/>
        <c:scaling>
          <c:orientation val="minMax"/>
        </c:scaling>
        <c:delete val="1"/>
        <c:axPos val="b"/>
        <c:tickLblPos val="none"/>
        <c:crossAx val="180099328"/>
        <c:crosses val="autoZero"/>
        <c:auto val="1"/>
        <c:lblAlgn val="ctr"/>
        <c:lblOffset val="100"/>
      </c:catAx>
      <c:valAx>
        <c:axId val="18009932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80097792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92E-3"/>
                </c:manualLayout>
              </c:layout>
              <c:showPercent val="1"/>
            </c:dLbl>
            <c:dLbl>
              <c:idx val="2"/>
              <c:layout>
                <c:manualLayout>
                  <c:x val="1.8055555555555582E-2"/>
                  <c:y val="6.5894468657635027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975E-2"/>
                  <c:y val="4.5444461143197097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614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- 5614,4</c:v>
                </c:pt>
                <c:pt idx="1">
                  <c:v>Мероприятия по организации и проведению конкурсов, торжественных и иных мероприятий - 35,0</c:v>
                </c:pt>
                <c:pt idx="2">
                  <c:v>Сохранение объектов культурного наследия - 40,0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5614.4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375054680664926"/>
          <c:y val="9.2278556655287655E-2"/>
          <c:w val="0.33750000000000291"/>
          <c:h val="0.851750864160427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96E-2"/>
          <c:w val="0.86999803149606858"/>
          <c:h val="0.88368579627999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442399387576614"/>
                  <c:y val="-0.102765671182486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6 558,2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47,7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73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7 193,4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6036.7</c:v>
                </c:pt>
                <c:pt idx="1">
                  <c:v>8764.9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20062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Контроль за качественным и своевременным принятием местного бюджета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1 485,5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8 299,9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21,3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13,1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3 588,4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1 467,5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228,0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44,6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334,3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241,7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2 468,6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6 390,8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10,5</a:t>
          </a:r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</a:t>
          </a:r>
          <a:r>
            <a:rPr lang="ru-RU" sz="1400" b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кинематография     </a:t>
          </a:r>
          <a:r>
            <a:rPr lang="ru-RU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5 689,4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ScaleY="75876" custLinFactNeighborX="-140" custLinFactNeighborY="43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 custScaleY="75312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8643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Контроль за качественным и своевременным принятием местного бюджета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1 485,5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1 467,5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228,0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8 299,9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3 588,4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21,3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13,1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44,6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334,3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0"/>
        <a:ext cx="2863567" cy="743584"/>
      </dsp:txXfrm>
    </dsp:sp>
    <dsp:sp modelId="{8742C5EE-2DD0-46E4-AB75-87A4D25F8D62}">
      <dsp:nvSpPr>
        <dsp:cNvPr id="0" name=""/>
        <dsp:cNvSpPr/>
      </dsp:nvSpPr>
      <dsp:spPr>
        <a:xfrm>
          <a:off x="74358" y="7435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33595"/>
          <a:ext cx="3672408" cy="56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13,0</a:t>
          </a:r>
        </a:p>
      </dsp:txBody>
      <dsp:txXfrm>
        <a:off x="808840" y="833595"/>
        <a:ext cx="2863567" cy="564202"/>
      </dsp:txXfrm>
    </dsp:sp>
    <dsp:sp modelId="{DC3D1057-3911-49DC-8B4B-4F8305BF098A}">
      <dsp:nvSpPr>
        <dsp:cNvPr id="0" name=""/>
        <dsp:cNvSpPr/>
      </dsp:nvSpPr>
      <dsp:spPr>
        <a:xfrm>
          <a:off x="74358" y="817943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04598"/>
          <a:ext cx="3672408" cy="560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241,7</a:t>
          </a:r>
        </a:p>
      </dsp:txBody>
      <dsp:txXfrm>
        <a:off x="808840" y="1504598"/>
        <a:ext cx="2863567" cy="560008"/>
      </dsp:txXfrm>
    </dsp:sp>
    <dsp:sp modelId="{10414709-A3FF-419B-8BA0-6B96893FDF2B}">
      <dsp:nvSpPr>
        <dsp:cNvPr id="0" name=""/>
        <dsp:cNvSpPr/>
      </dsp:nvSpPr>
      <dsp:spPr>
        <a:xfrm>
          <a:off x="74358" y="1487169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56395"/>
          <a:ext cx="3672408" cy="642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2 468,6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2156395"/>
        <a:ext cx="2863567" cy="642695"/>
      </dsp:txXfrm>
    </dsp:sp>
    <dsp:sp modelId="{B43CAF5A-DF0E-47F1-8B84-50B2394B9328}">
      <dsp:nvSpPr>
        <dsp:cNvPr id="0" name=""/>
        <dsp:cNvSpPr/>
      </dsp:nvSpPr>
      <dsp:spPr>
        <a:xfrm>
          <a:off x="74358" y="218030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898395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</a:t>
          </a:r>
          <a:r>
            <a:rPr lang="ru-RU" sz="1400" b="1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кинематография     </a:t>
          </a:r>
          <a:r>
            <a:rPr lang="ru-RU" sz="14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5 689,4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2898395"/>
        <a:ext cx="2863567" cy="647059"/>
      </dsp:txXfrm>
    </dsp:sp>
    <dsp:sp modelId="{3A722FFA-D144-4D82-A948-F625B32E43B9}">
      <dsp:nvSpPr>
        <dsp:cNvPr id="0" name=""/>
        <dsp:cNvSpPr/>
      </dsp:nvSpPr>
      <dsp:spPr>
        <a:xfrm>
          <a:off x="94571" y="2900567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619814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6 390,8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8840" y="3619814"/>
        <a:ext cx="2863567" cy="647059"/>
      </dsp:txXfrm>
    </dsp:sp>
    <dsp:sp modelId="{41A6BF44-B293-4BA2-8863-2523825655CA}">
      <dsp:nvSpPr>
        <dsp:cNvPr id="0" name=""/>
        <dsp:cNvSpPr/>
      </dsp:nvSpPr>
      <dsp:spPr>
        <a:xfrm>
          <a:off x="74358" y="3627131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21492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10,5</a:t>
          </a:r>
        </a:p>
      </dsp:txBody>
      <dsp:txXfrm>
        <a:off x="808840" y="4321492"/>
        <a:ext cx="2863567" cy="647059"/>
      </dsp:txXfrm>
    </dsp:sp>
    <dsp:sp modelId="{49B16435-6F80-4C40-803F-8DBCEBE6B20D}">
      <dsp:nvSpPr>
        <dsp:cNvPr id="0" name=""/>
        <dsp:cNvSpPr/>
      </dsp:nvSpPr>
      <dsp:spPr>
        <a:xfrm>
          <a:off x="74358" y="4348550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67,9%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6 036,7 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39,9%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5 689,4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20.01.2022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6 848,4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228,0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1 485,5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3 588,4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13,1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21,3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1 467,5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44,6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00034" y="1484784"/>
          <a:ext cx="8176422" cy="363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05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9 484,3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8 299,9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6 531,4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6 094,3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7 490,0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6 243,9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4 473,4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4 026,1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488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241,9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249,5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257,8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трансферты из 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1 753,9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1 814,1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1 808,5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1 810,4</a:t>
                      </a:r>
                      <a:endParaRPr kumimoji="0" lang="ru-RU" sz="18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2022-2024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642910" y="2780928"/>
            <a:ext cx="7529490" cy="719510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8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уровень инфляции с 1 октября 2022 года на 4,0 процента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3786190"/>
            <a:ext cx="8316416" cy="1082970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3714752"/>
            <a:ext cx="7200800" cy="1005848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2022 году до 13 890,00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344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окладов денежного содержания по должностям муниципальной службы, должностных окладов технического персонала и ставок заработной платы обслуживающего персонала уровень инфляции с 1 октября 2022 года на 4,0 процента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28596" y="4929198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2022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15 148,3тыс.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6 036,7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(4,6%)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(0,2%)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94,75%)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2022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2022 - 2024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27,0,0 тыс. рублей на 2022 -2024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2022 год – 27,0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2023 год – 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год – 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АВСП от 25.10.2021 № 5)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857496"/>
            <a:ext cx="9036496" cy="221457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2022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коммунальное хозяйство 1 891,7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7056" y="571480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2 468,6тыс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19,1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-15,8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460,2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благоустройству-50,0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(42,4%)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1 814,1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(56,1%)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6 243,9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241,7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8 299,9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6 186,2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5 115,4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5 032,2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 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2 526,5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2 522,8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2 450,3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5 689,4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5 124,5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4 728,8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307,3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76,8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76,8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27,0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14 801,6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12 894,2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12 342,8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346,7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645,4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932,3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2022году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250030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28934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64331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500570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2021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592933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25.10.2021 №5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Указ Президента РФ от 07.05.2018 №204             «О национальных целях и стратегических задачах развития Российской Федерации на период до 2024 года»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643050"/>
          <a:ext cx="8499823" cy="4857783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752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15 148,3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13 539,6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13 275,1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6 848,4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7 008,2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7 180,8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8 299,9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6 531,4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6 094,3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6 243,9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4 473,4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4 026,1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1 814,1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1 808,5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1 810,4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15 148,3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13 539,6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13 275,1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15 148,3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9322" y="121442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15 148,3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15 757,6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15 148,3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21426</TotalTime>
  <Words>1496</Words>
  <Application>Microsoft Office PowerPoint</Application>
  <PresentationFormat>Экран (4:3)</PresentationFormat>
  <Paragraphs>377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2022-2024 годы  </vt:lpstr>
      <vt:lpstr>Основные приоритеты Волошинского сельского поселения </vt:lpstr>
      <vt:lpstr>Слайд 6</vt:lpstr>
      <vt:lpstr>Основные характеристики   бюджета Волошинского сельского поселения Миллеровского района  на 2022-2024 годы</vt:lpstr>
      <vt:lpstr>Основные параметры бюджета Волошинского сельского поселения Миллеровского района на 2022 год</vt:lpstr>
      <vt:lpstr>Динамика доходов бюджета Волошинского сельского поселения Миллеровского района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2022 году 15 148,3тыс. рублей</vt:lpstr>
      <vt:lpstr>Расходы бюджета Волошинского сельского поселения Миллеровского района на социальную сферу в 2022 году – 6 036,7 тыс.рублей</vt:lpstr>
      <vt:lpstr>Структура расходов по разделу «Культура, кинематография» на 2022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2022году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2238</cp:revision>
  <dcterms:created xsi:type="dcterms:W3CDTF">2011-10-21T12:19:44Z</dcterms:created>
  <dcterms:modified xsi:type="dcterms:W3CDTF">2022-01-20T06:09:42Z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